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33" r:id="rId2"/>
  </p:sldMasterIdLst>
  <p:sldIdLst>
    <p:sldId id="256" r:id="rId3"/>
    <p:sldId id="261" r:id="rId4"/>
    <p:sldId id="258" r:id="rId5"/>
    <p:sldId id="264" r:id="rId6"/>
    <p:sldId id="259" r:id="rId7"/>
    <p:sldId id="281" r:id="rId8"/>
    <p:sldId id="282" r:id="rId9"/>
    <p:sldId id="262" r:id="rId10"/>
    <p:sldId id="263" r:id="rId11"/>
    <p:sldId id="260" r:id="rId12"/>
    <p:sldId id="277" r:id="rId13"/>
    <p:sldId id="266" r:id="rId14"/>
    <p:sldId id="267" r:id="rId15"/>
    <p:sldId id="268" r:id="rId16"/>
    <p:sldId id="271" r:id="rId17"/>
    <p:sldId id="272" r:id="rId18"/>
    <p:sldId id="274" r:id="rId19"/>
    <p:sldId id="278" r:id="rId20"/>
    <p:sldId id="270" r:id="rId21"/>
    <p:sldId id="275" r:id="rId22"/>
    <p:sldId id="283"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C065E"/>
    <a:srgbClr val="3413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020" y="-2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09871" y="4650640"/>
            <a:ext cx="2137870" cy="2036067"/>
          </a:xfrm>
        </p:spPr>
        <p:txBody>
          <a:bodyPr>
            <a:normAutofit/>
          </a:bodyPr>
          <a:lstStyle>
            <a:lvl1pPr marL="0" indent="0" algn="l">
              <a:buNone/>
              <a:defRPr sz="2800" b="0" i="0">
                <a:solidFill>
                  <a:srgbClr val="2B30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hasCustomPrompt="1"/>
          </p:nvPr>
        </p:nvSpPr>
        <p:spPr>
          <a:xfrm>
            <a:off x="448965" y="4243427"/>
            <a:ext cx="6108201" cy="1628853"/>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63400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406907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3277149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165" y="3692525"/>
            <a:ext cx="1463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679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09871" y="4650640"/>
            <a:ext cx="2137870" cy="2036067"/>
          </a:xfrm>
        </p:spPr>
        <p:txBody>
          <a:bodyPr>
            <a:normAutofit/>
          </a:bodyPr>
          <a:lstStyle>
            <a:lvl1pPr marL="0" indent="0" algn="l">
              <a:buNone/>
              <a:defRPr sz="2800" b="0" i="0">
                <a:solidFill>
                  <a:srgbClr val="2B30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hasCustomPrompt="1"/>
          </p:nvPr>
        </p:nvSpPr>
        <p:spPr>
          <a:xfrm>
            <a:off x="448965" y="4243427"/>
            <a:ext cx="6108201" cy="1628853"/>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3056748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985721"/>
            <a:ext cx="7940660" cy="1018033"/>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1670" y="2003753"/>
            <a:ext cx="7940660" cy="427574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072225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374901"/>
            <a:ext cx="6413610" cy="1221639"/>
          </a:xfrm>
          <a:noFill/>
        </p:spPr>
        <p:txBody>
          <a:bodyPr>
            <a:normAutofit/>
          </a:bodyPr>
          <a:lstStyle>
            <a:lvl1pPr algn="l">
              <a:defRPr sz="360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1670" y="1596540"/>
            <a:ext cx="6413610" cy="4479347"/>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401274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3499864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636797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6" y="985720"/>
            <a:ext cx="8093365" cy="1050347"/>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36877" y="2207361"/>
            <a:ext cx="4040188" cy="610820"/>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6877" y="2818181"/>
            <a:ext cx="4040188" cy="3054100"/>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1" y="2207361"/>
            <a:ext cx="4041775" cy="610820"/>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72001" y="2818181"/>
            <a:ext cx="4041775" cy="3054099"/>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4CB3AE-2C2D-4394-86C4-4034142BF1EE}"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616724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4CB3AE-2C2D-4394-86C4-4034142BF1EE}"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3590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985721"/>
            <a:ext cx="7940660" cy="1018033"/>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1670" y="2003753"/>
            <a:ext cx="7940660" cy="427574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499006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CB3AE-2C2D-4394-86C4-4034142BF1EE}"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445651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943676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2091359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21300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165" y="3692525"/>
            <a:ext cx="1463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9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374901"/>
            <a:ext cx="6413610" cy="1221639"/>
          </a:xfrm>
          <a:noFill/>
        </p:spPr>
        <p:txBody>
          <a:bodyPr>
            <a:normAutofit/>
          </a:bodyPr>
          <a:lstStyle>
            <a:lvl1pPr algn="l">
              <a:defRPr sz="360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1670" y="1596540"/>
            <a:ext cx="6413610" cy="4479347"/>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233571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4CB3AE-2C2D-4394-86C4-4034142BF1EE}"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3116821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92305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6" y="985720"/>
            <a:ext cx="8093365" cy="1050347"/>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36877" y="2207361"/>
            <a:ext cx="4040188" cy="610820"/>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6877" y="2818181"/>
            <a:ext cx="4040188" cy="3054100"/>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1" y="2207361"/>
            <a:ext cx="4041775" cy="610820"/>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72001" y="2818181"/>
            <a:ext cx="4041775" cy="3054099"/>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4CB3AE-2C2D-4394-86C4-4034142BF1EE}"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7331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4CB3AE-2C2D-4394-86C4-4034142BF1EE}"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156979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CB3AE-2C2D-4394-86C4-4034142BF1EE}"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292044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4CB3AE-2C2D-4394-86C4-4034142BF1EE}"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E9CE4-8F2F-4303-954F-6A21887A88FE}" type="slidenum">
              <a:rPr lang="en-US" smtClean="0"/>
              <a:pPr/>
              <a:t>‹#›</a:t>
            </a:fld>
            <a:endParaRPr lang="en-US"/>
          </a:p>
        </p:txBody>
      </p:sp>
    </p:spTree>
    <p:extLst>
      <p:ext uri="{BB962C8B-B14F-4D97-AF65-F5344CB8AC3E}">
        <p14:creationId xmlns:p14="http://schemas.microsoft.com/office/powerpoint/2010/main" val="306040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CB3AE-2C2D-4394-86C4-4034142BF1EE}" type="datetimeFigureOut">
              <a:rPr lang="en-US" smtClean="0"/>
              <a:pPr/>
              <a:t>3/30/2025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E9CE4-8F2F-4303-954F-6A21887A88FE}"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9150" y="6951663"/>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4256435101"/>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CB3AE-2C2D-4394-86C4-4034142BF1EE}" type="datetimeFigureOut">
              <a:rPr lang="en-US" smtClean="0"/>
              <a:pPr/>
              <a:t>3/30/2025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E9CE4-8F2F-4303-954F-6A21887A88FE}"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9150" y="6951663"/>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82334388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72816"/>
            <a:ext cx="9144000" cy="2204863"/>
          </a:xfrm>
        </p:spPr>
        <p:txBody>
          <a:bodyPr>
            <a:normAutofit/>
          </a:bodyPr>
          <a:lstStyle/>
          <a:p>
            <a:r>
              <a:rPr lang="en-US" dirty="0">
                <a:latin typeface="Arial Rounded MT Bold" pitchFamily="34" charset="0"/>
              </a:rPr>
              <a:t>Artificial Intelligence &amp; Data Science Using Python</a:t>
            </a:r>
          </a:p>
        </p:txBody>
      </p:sp>
      <p:pic>
        <p:nvPicPr>
          <p:cNvPr id="6" name="Picture 5">
            <a:extLst>
              <a:ext uri="{FF2B5EF4-FFF2-40B4-BE49-F238E27FC236}">
                <a16:creationId xmlns:a16="http://schemas.microsoft.com/office/drawing/2014/main" id="{D7580CCD-011F-4813-9E95-0DF6CE158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4581128"/>
            <a:ext cx="5019675" cy="1656184"/>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910" y="620688"/>
            <a:ext cx="4546394" cy="1018033"/>
          </a:xfrm>
        </p:spPr>
        <p:txBody>
          <a:bodyPr/>
          <a:lstStyle/>
          <a:p>
            <a:r>
              <a:rPr lang="en-US" i="1" u="sng" dirty="0">
                <a:solidFill>
                  <a:schemeClr val="tx2">
                    <a:lumMod val="60000"/>
                    <a:lumOff val="40000"/>
                  </a:schemeClr>
                </a:solidFill>
              </a:rPr>
              <a:t>MACHINE LEARNING</a:t>
            </a:r>
          </a:p>
        </p:txBody>
      </p:sp>
      <p:sp>
        <p:nvSpPr>
          <p:cNvPr id="3" name="Content Placeholder 2"/>
          <p:cNvSpPr>
            <a:spLocks noGrp="1"/>
          </p:cNvSpPr>
          <p:nvPr>
            <p:ph idx="1"/>
          </p:nvPr>
        </p:nvSpPr>
        <p:spPr>
          <a:xfrm>
            <a:off x="539552" y="1772817"/>
            <a:ext cx="2808312" cy="720079"/>
          </a:xfrm>
        </p:spPr>
        <p:txBody>
          <a:bodyPr/>
          <a:lstStyle/>
          <a:p>
            <a:r>
              <a:rPr lang="en-US" dirty="0"/>
              <a:t>What is ML?</a:t>
            </a:r>
          </a:p>
          <a:p>
            <a:endParaRPr lang="en-US" dirty="0"/>
          </a:p>
        </p:txBody>
      </p:sp>
      <p:sp>
        <p:nvSpPr>
          <p:cNvPr id="4" name="Oval 3"/>
          <p:cNvSpPr/>
          <p:nvPr/>
        </p:nvSpPr>
        <p:spPr>
          <a:xfrm>
            <a:off x="1043608" y="2348880"/>
            <a:ext cx="4320480" cy="432048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r>
              <a:rPr lang="en-US" sz="2400" b="1" dirty="0"/>
              <a:t>AI</a:t>
            </a:r>
          </a:p>
        </p:txBody>
      </p:sp>
      <p:sp>
        <p:nvSpPr>
          <p:cNvPr id="5" name="Oval 4"/>
          <p:cNvSpPr/>
          <p:nvPr/>
        </p:nvSpPr>
        <p:spPr>
          <a:xfrm>
            <a:off x="1475656" y="2420888"/>
            <a:ext cx="3384376" cy="3384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Machine Learning is a subset of AI that enables systems to learn and improve from experience without explicit programming.</a:t>
            </a:r>
          </a:p>
          <a:p>
            <a:pPr algn="ctr"/>
            <a:endParaRPr lang="en-US" sz="2000" b="1" dirty="0"/>
          </a:p>
          <a:p>
            <a:pPr algn="ctr"/>
            <a:r>
              <a:rPr lang="en-US" sz="2000" b="1" dirty="0"/>
              <a:t>ML</a:t>
            </a:r>
          </a:p>
        </p:txBody>
      </p:sp>
      <p:pic>
        <p:nvPicPr>
          <p:cNvPr id="6" name="Picture 5" descr="machine.jpg"/>
          <p:cNvPicPr>
            <a:picLocks noChangeAspect="1"/>
          </p:cNvPicPr>
          <p:nvPr/>
        </p:nvPicPr>
        <p:blipFill>
          <a:blip r:embed="rId2" cstate="print">
            <a:extLst>
              <a:ext uri="{BEBA8EAE-BF5A-486C-A8C5-ECC9F3942E4B}">
                <a14:imgProps xmlns:a14="http://schemas.microsoft.com/office/drawing/2010/main">
                  <a14:imgLayer r:embed="rId3">
                    <a14:imgEffect>
                      <a14:backgroundRemoval t="9778" b="90667" l="8889" r="89778">
                        <a14:foregroundMark x1="11084" y1="34667" x2="10993" y2="34291"/>
                        <a14:foregroundMark x1="11119" y1="34811" x2="11084" y2="34667"/>
                        <a14:foregroundMark x1="15905" y1="64444" x2="15565" y2="63556"/>
                        <a14:foregroundMark x1="15978" y1="64633" x2="15905" y2="64444"/>
                        <a14:foregroundMark x1="9221" y1="35339" x2="9201" y2="34868"/>
                        <a14:foregroundMark x1="24017" y1="30110" x2="24889" y2="30222"/>
                        <a14:foregroundMark x1="81169" y1="41333" x2="82667" y2="40889"/>
                        <a14:foregroundMark x1="79633" y1="41788" x2="81169" y2="41333"/>
                        <a14:foregroundMark x1="73306" y1="43662" x2="74528" y2="43300"/>
                        <a14:foregroundMark x1="70667" y1="44444" x2="71662" y2="44149"/>
                        <a14:foregroundMark x1="68000" y1="44000" x2="72000" y2="43556"/>
                        <a14:foregroundMark x1="68000" y1="43556" x2="71556" y2="44000"/>
                        <a14:foregroundMark x1="87608" y1="84000" x2="87556" y2="84444"/>
                        <a14:foregroundMark x1="87660" y1="83556" x2="87608" y2="84000"/>
                        <a14:foregroundMark x1="87740" y1="82878" x2="87660" y2="83556"/>
                        <a14:foregroundMark x1="88278" y1="78305" x2="88221" y2="78788"/>
                        <a14:foregroundMark x1="88497" y1="76444" x2="88366" y2="77562"/>
                        <a14:foregroundMark x1="88601" y1="75556" x2="88497" y2="76444"/>
                        <a14:foregroundMark x1="88770" y1="74126" x2="88601" y2="75556"/>
                        <a14:foregroundMark x1="89124" y1="71111" x2="88863" y2="73333"/>
                        <a14:foregroundMark x1="89333" y1="69333" x2="89124" y2="71111"/>
                        <a14:foregroundMark x1="87556" y1="84444" x2="87556" y2="84444"/>
                        <a14:foregroundMark x1="64000" y1="88000" x2="70667" y2="90667"/>
                        <a14:foregroundMark x1="8889" y1="32000" x2="10222" y2="31111"/>
                        <a14:foregroundMark x1="73954" y1="42645" x2="74950" y2="42520"/>
                        <a14:foregroundMark x1="41778" y1="78667" x2="44000" y2="79556"/>
                        <a14:foregroundMark x1="77333" y1="83556" x2="80000" y2="84000"/>
                        <a14:foregroundMark x1="11327" y1="38112" x2="14222" y2="43111"/>
                        <a14:foregroundMark x1="9333" y1="34667" x2="9653" y2="35219"/>
                        <a14:foregroundMark x1="16338" y1="52681" x2="16570" y2="53516"/>
                        <a14:foregroundMark x1="15214" y1="48635" x2="15420" y2="49377"/>
                        <a14:foregroundMark x1="16485" y1="52702" x2="16533" y2="53522"/>
                        <a14:backgroundMark x1="10795" y1="44910" x2="11337" y2="47569"/>
                        <a14:backgroundMark x1="14667" y1="59686" x2="14667" y2="63556"/>
                        <a14:backgroundMark x1="15556" y1="64444" x2="15556" y2="64444"/>
                        <a14:backgroundMark x1="15556" y1="66667" x2="15556" y2="66667"/>
                        <a14:backgroundMark x1="15111" y1="65333" x2="15111" y2="65333"/>
                        <a14:backgroundMark x1="15556" y1="65778" x2="15556" y2="65778"/>
                        <a14:backgroundMark x1="15556" y1="63111" x2="15556" y2="63556"/>
                        <a14:backgroundMark x1="15556" y1="65333" x2="15556" y2="65333"/>
                        <a14:backgroundMark x1="11736" y1="27842" x2="16889" y2="27556"/>
                        <a14:backgroundMark x1="8889" y1="28000" x2="10791" y2="27894"/>
                        <a14:backgroundMark x1="8889" y1="27111" x2="10667" y2="27556"/>
                        <a14:backgroundMark x1="16000" y1="28889" x2="20000" y2="28444"/>
                        <a14:backgroundMark x1="20444" y1="28889" x2="23111" y2="28444"/>
                        <a14:backgroundMark x1="20000" y1="28889" x2="23111" y2="29333"/>
                        <a14:backgroundMark x1="17778" y1="29778" x2="21778" y2="28889"/>
                        <a14:backgroundMark x1="22667" y1="29778" x2="24444" y2="29333"/>
                        <a14:backgroundMark x1="24889" y1="29778" x2="24889" y2="29778"/>
                        <a14:backgroundMark x1="23556" y1="30222" x2="23556" y2="30222"/>
                        <a14:backgroundMark x1="8413" y1="35017" x2="8444" y2="35111"/>
                        <a14:backgroundMark x1="75111" y1="42222" x2="78222" y2="41333"/>
                        <a14:backgroundMark x1="78222" y1="41333" x2="77778" y2="42667"/>
                        <a14:backgroundMark x1="72889" y1="42222" x2="74222" y2="42222"/>
                        <a14:backgroundMark x1="74222" y1="42667" x2="74222" y2="42667"/>
                        <a14:backgroundMark x1="75111" y1="42667" x2="75111" y2="42667"/>
                        <a14:backgroundMark x1="80000" y1="41333" x2="80000" y2="41333"/>
                        <a14:backgroundMark x1="79556" y1="41333" x2="79556" y2="41333"/>
                        <a14:backgroundMark x1="79556" y1="42222" x2="79556" y2="42222"/>
                        <a14:backgroundMark x1="81778" y1="40444" x2="81778" y2="40444"/>
                        <a14:backgroundMark x1="81333" y1="40444" x2="81333" y2="40444"/>
                        <a14:backgroundMark x1="80444" y1="66667" x2="80444" y2="66667"/>
                        <a14:backgroundMark x1="90222" y1="69333" x2="90222" y2="69333"/>
                        <a14:backgroundMark x1="89778" y1="71111" x2="89778" y2="71111"/>
                        <a14:backgroundMark x1="87111" y1="82222" x2="89778" y2="76000"/>
                        <a14:backgroundMark x1="89778" y1="73333" x2="89778" y2="74667"/>
                        <a14:backgroundMark x1="88889" y1="75556" x2="88889" y2="75556"/>
                        <a14:backgroundMark x1="88444" y1="76444" x2="88444" y2="76444"/>
                        <a14:backgroundMark x1="88889" y1="74667" x2="88889" y2="74667"/>
                        <a14:backgroundMark x1="88444" y1="75556" x2="90222" y2="70222"/>
                        <a14:backgroundMark x1="88000" y1="79111" x2="88444" y2="77333"/>
                        <a14:backgroundMark x1="85778" y1="85333" x2="88000" y2="82222"/>
                        <a14:backgroundMark x1="87556" y1="84889" x2="87556" y2="84889"/>
                        <a14:backgroundMark x1="87556" y1="84000" x2="87556" y2="84000"/>
                        <a14:backgroundMark x1="88444" y1="83556" x2="88444" y2="83556"/>
                        <a14:backgroundMark x1="77986" y1="86830" x2="79111" y2="87111"/>
                        <a14:backgroundMark x1="78891" y1="85558" x2="79111" y2="85778"/>
                        <a14:backgroundMark x1="71111" y1="91556" x2="71111" y2="91556"/>
                        <a14:backgroundMark x1="40802" y1="83363" x2="44889" y2="85778"/>
                        <a14:backgroundMark x1="35111" y1="80000" x2="38817" y2="82190"/>
                        <a14:backgroundMark x1="32889" y1="78667" x2="37333" y2="77333"/>
                        <a14:backgroundMark x1="34222" y1="77333" x2="37333" y2="76000"/>
                        <a14:backgroundMark x1="8444" y1="35556" x2="9333" y2="38667"/>
                        <a14:backgroundMark x1="13333" y1="46222" x2="14667" y2="48889"/>
                        <a14:backgroundMark x1="15111" y1="49333" x2="14667" y2="52444"/>
                        <a14:backgroundMark x1="16000" y1="67556" x2="16000" y2="71556"/>
                        <a14:backgroundMark x1="16444" y1="64444" x2="17778" y2="67556"/>
                        <a14:backgroundMark x1="16000" y1="59111" x2="17333" y2="61778"/>
                        <a14:backgroundMark x1="15111" y1="53778" x2="16000" y2="58667"/>
                        <a14:backgroundMark x1="16000" y1="57778" x2="16889" y2="60889"/>
                      </a14:backgroundRemoval>
                    </a14:imgEffect>
                  </a14:imgLayer>
                </a14:imgProps>
              </a:ext>
            </a:extLst>
          </a:blip>
          <a:stretch>
            <a:fillRect/>
          </a:stretch>
        </p:blipFill>
        <p:spPr>
          <a:xfrm>
            <a:off x="4860032" y="2214784"/>
            <a:ext cx="3924436" cy="3924436"/>
          </a:xfrm>
          <a:prstGeom prst="rect">
            <a:avLst/>
          </a:prstGeom>
        </p:spPr>
      </p:pic>
      <p:sp>
        <p:nvSpPr>
          <p:cNvPr id="7" name="Oval 6">
            <a:extLst>
              <a:ext uri="{FF2B5EF4-FFF2-40B4-BE49-F238E27FC236}">
                <a16:creationId xmlns:a16="http://schemas.microsoft.com/office/drawing/2014/main" id="{FF2F19F3-155E-4B59-BE92-36F440DC9313}"/>
              </a:ext>
            </a:extLst>
          </p:cNvPr>
          <p:cNvSpPr/>
          <p:nvPr/>
        </p:nvSpPr>
        <p:spPr>
          <a:xfrm>
            <a:off x="2843808" y="620688"/>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ypes of.jpg"/>
          <p:cNvPicPr>
            <a:picLocks noChangeAspect="1"/>
          </p:cNvPicPr>
          <p:nvPr/>
        </p:nvPicPr>
        <p:blipFill rotWithShape="1">
          <a:blip r:embed="rId2" cstate="print">
            <a:extLst>
              <a:ext uri="{BEBA8EAE-BF5A-486C-A8C5-ECC9F3942E4B}">
                <a14:imgProps xmlns:a14="http://schemas.microsoft.com/office/drawing/2010/main">
                  <a14:imgLayer r:embed="rId3">
                    <a14:imgEffect>
                      <a14:artisticFilmGrain/>
                    </a14:imgEffect>
                  </a14:imgLayer>
                </a14:imgProps>
              </a:ext>
            </a:extLst>
          </a:blip>
          <a:srcRect/>
          <a:stretch/>
        </p:blipFill>
        <p:spPr>
          <a:xfrm>
            <a:off x="0" y="1628800"/>
            <a:ext cx="9144000" cy="5229200"/>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6570" y="695387"/>
            <a:ext cx="3250250" cy="1018033"/>
          </a:xfrm>
        </p:spPr>
        <p:txBody>
          <a:bodyPr/>
          <a:lstStyle/>
          <a:p>
            <a:r>
              <a:rPr lang="en-US" i="1" u="sng" dirty="0">
                <a:solidFill>
                  <a:schemeClr val="tx2">
                    <a:lumMod val="60000"/>
                    <a:lumOff val="40000"/>
                  </a:schemeClr>
                </a:solidFill>
              </a:rPr>
              <a:t>SUPERVISED ML</a:t>
            </a:r>
          </a:p>
        </p:txBody>
      </p:sp>
      <p:sp>
        <p:nvSpPr>
          <p:cNvPr id="3" name="Content Placeholder 2"/>
          <p:cNvSpPr>
            <a:spLocks noGrp="1"/>
          </p:cNvSpPr>
          <p:nvPr>
            <p:ph idx="1"/>
          </p:nvPr>
        </p:nvSpPr>
        <p:spPr>
          <a:xfrm>
            <a:off x="251520" y="2027981"/>
            <a:ext cx="8229600" cy="4785395"/>
          </a:xfrm>
        </p:spPr>
        <p:txBody>
          <a:bodyPr/>
          <a:lstStyle/>
          <a:p>
            <a:r>
              <a:rPr lang="en-US" sz="2800" dirty="0">
                <a:latin typeface="Comic Sans MS" pitchFamily="66" charset="0"/>
              </a:rPr>
              <a:t>Supervised learning is a type of machine learning where the algorithm is trained on a labeled dataset, meaning that the input data is paired with the corresponding correct output</a:t>
            </a:r>
          </a:p>
          <a:p>
            <a:endParaRPr lang="en-US" dirty="0"/>
          </a:p>
        </p:txBody>
      </p:sp>
      <p:pic>
        <p:nvPicPr>
          <p:cNvPr id="4" name="Picture 3" descr="nineth.png"/>
          <p:cNvPicPr>
            <a:picLocks noChangeAspect="1"/>
          </p:cNvPicPr>
          <p:nvPr/>
        </p:nvPicPr>
        <p:blipFill>
          <a:blip r:embed="rId2" cstate="print">
            <a:extLst>
              <a:ext uri="{BEBA8EAE-BF5A-486C-A8C5-ECC9F3942E4B}">
                <a14:imgProps xmlns:a14="http://schemas.microsoft.com/office/drawing/2010/main">
                  <a14:imgLayer r:embed="rId3">
                    <a14:imgEffect>
                      <a14:backgroundRemoval t="3549" b="89969" l="10000" r="90000">
                        <a14:foregroundMark x1="17071" y1="47840" x2="17071" y2="47840"/>
                        <a14:foregroundMark x1="10357" y1="33333" x2="19357" y2="38580"/>
                        <a14:foregroundMark x1="19357" y1="38580" x2="20643" y2="40432"/>
                        <a14:foregroundMark x1="24714" y1="39352" x2="24714" y2="51543"/>
                        <a14:foregroundMark x1="24071" y1="37346" x2="17214" y2="45833"/>
                        <a14:foregroundMark x1="10500" y1="38735" x2="10929" y2="52623"/>
                        <a14:foregroundMark x1="11000" y1="54321" x2="23286" y2="54321"/>
                        <a14:foregroundMark x1="16071" y1="51543" x2="25214" y2="52932"/>
                        <a14:foregroundMark x1="10286" y1="40741" x2="16786" y2="52160"/>
                        <a14:foregroundMark x1="16786" y1="52160" x2="22000" y2="52160"/>
                        <a14:foregroundMark x1="10286" y1="40741" x2="10143" y2="52623"/>
                        <a14:foregroundMark x1="27071" y1="34877" x2="26214" y2="49383"/>
                        <a14:foregroundMark x1="22929" y1="33025" x2="26214" y2="33025"/>
                        <a14:foregroundMark x1="27643" y1="35185" x2="28000" y2="42438"/>
                        <a14:foregroundMark x1="11429" y1="56327" x2="20143" y2="54630"/>
                        <a14:foregroundMark x1="20143" y1="54630" x2="23786" y2="57407"/>
                        <a14:foregroundMark x1="43357" y1="41204" x2="58500" y2="49074"/>
                        <a14:foregroundMark x1="55357" y1="41821" x2="42880" y2="54253"/>
                        <a14:foregroundMark x1="75286" y1="23302" x2="75286" y2="10802"/>
                        <a14:foregroundMark x1="75286" y1="10802" x2="75286" y2="10802"/>
                        <a14:foregroundMark x1="75286" y1="10802" x2="76500" y2="24691"/>
                        <a14:foregroundMark x1="73500" y1="11574" x2="74000" y2="25463"/>
                        <a14:foregroundMark x1="78929" y1="3549" x2="78929" y2="3549"/>
                        <a14:foregroundMark x1="43857" y1="36265" x2="54643" y2="36111"/>
                        <a14:foregroundMark x1="54643" y1="36111" x2="55857" y2="36420"/>
                        <a14:foregroundMark x1="80357" y1="69290" x2="75643" y2="78704"/>
                        <a14:foregroundMark x1="75643" y1="76389" x2="75643" y2="76389"/>
                        <a14:foregroundMark x1="78571" y1="79630" x2="78214" y2="70370"/>
                        <a14:foregroundMark x1="43554" y1="33745" x2="47817" y2="34016"/>
                        <a14:foregroundMark x1="44250" y1="33509" x2="47286" y2="34105"/>
                        <a14:foregroundMark x1="47286" y1="34105" x2="47724" y2="34002"/>
                        <a14:foregroundMark x1="39108" y1="47004" x2="39479" y2="52730"/>
                        <a14:foregroundMark x1="47165" y1="56778" x2="48286" y2="56327"/>
                        <a14:foregroundMark x1="48286" y1="56327" x2="58429" y2="56790"/>
                        <a14:foregroundMark x1="58429" y1="56790" x2="60306" y2="56447"/>
                        <a14:foregroundMark x1="51557" y1="56653" x2="52286" y2="56481"/>
                        <a14:foregroundMark x1="46889" y1="57756" x2="49065" y2="57242"/>
                        <a14:foregroundMark x1="56172" y1="57398" x2="56942" y2="57579"/>
                        <a14:foregroundMark x1="52286" y1="56481" x2="56003" y2="57358"/>
                        <a14:foregroundMark x1="39214" y1="33796" x2="44571" y2="42438"/>
                        <a14:foregroundMark x1="40071" y1="33488" x2="40071" y2="33488"/>
                        <a14:foregroundMark x1="39714" y1="46451" x2="40071" y2="36420"/>
                        <a14:foregroundMark x1="39429" y1="36420" x2="39571" y2="52006"/>
                        <a14:foregroundMark x1="39571" y1="52006" x2="42286" y2="55556"/>
                        <a14:foregroundMark x1="39500" y1="54475" x2="39357" y2="56481"/>
                        <a14:foregroundMark x1="40786" y1="56481" x2="46214" y2="56944"/>
                        <a14:foregroundMark x1="39286" y1="33796" x2="39286" y2="33796"/>
                        <a14:foregroundMark x1="39286" y1="33796" x2="39286" y2="33796"/>
                        <a14:foregroundMark x1="39071" y1="33488" x2="39071" y2="33488"/>
                        <a14:foregroundMark x1="39071" y1="33488" x2="39071" y2="33488"/>
                        <a14:foregroundMark x1="39071" y1="32870" x2="39071" y2="32870"/>
                        <a14:foregroundMark x1="39071" y1="32870" x2="39071" y2="32870"/>
                        <a14:foregroundMark x1="39071" y1="32870" x2="39071" y2="32870"/>
                        <a14:foregroundMark x1="39286" y1="33333" x2="39286" y2="33333"/>
                        <a14:foregroundMark x1="39286" y1="33333" x2="39286" y2="33333"/>
                        <a14:foregroundMark x1="39286" y1="33333" x2="39286" y2="33333"/>
                        <a14:foregroundMark x1="39286" y1="33333" x2="39286" y2="33333"/>
                        <a14:foregroundMark x1="39286" y1="33333" x2="39071" y2="33025"/>
                        <a14:foregroundMark x1="42286" y1="32870" x2="44143" y2="32870"/>
                        <a14:foregroundMark x1="52000" y1="33333" x2="54643" y2="33025"/>
                        <a14:foregroundMark x1="50571" y1="33025" x2="51857" y2="32870"/>
                        <a14:foregroundMark x1="54286" y1="32716" x2="55571" y2="32716"/>
                        <a14:foregroundMark x1="51214" y1="32716" x2="52429" y2="32716"/>
                        <a14:foregroundMark x1="50000" y1="32716" x2="50714" y2="32716"/>
                        <a14:foregroundMark x1="78000" y1="22840" x2="77143" y2="28704"/>
                        <a14:foregroundMark x1="64714" y1="31944" x2="64714" y2="31944"/>
                        <a14:backgroundMark x1="30429" y1="47994" x2="36429" y2="50309"/>
                        <a14:backgroundMark x1="29357" y1="44753" x2="36000" y2="45988"/>
                        <a14:backgroundMark x1="36857" y1="45216" x2="37071" y2="45242"/>
                        <a14:backgroundMark x1="37071" y1="45067" x2="36929" y2="46759"/>
                        <a14:backgroundMark x1="28857" y1="44290" x2="28857" y2="47222"/>
                        <a14:backgroundMark x1="73214" y1="36728" x2="81643" y2="36574"/>
                        <a14:backgroundMark x1="81643" y1="36574" x2="73571" y2="40432"/>
                        <a14:backgroundMark x1="73571" y1="40432" x2="77786" y2="37809"/>
                        <a14:backgroundMark x1="72643" y1="36883" x2="75143" y2="35802"/>
                        <a14:backgroundMark x1="38429" y1="35752" x2="38429" y2="36463"/>
                        <a14:backgroundMark x1="38429" y1="33796" x2="38429" y2="35372"/>
                        <a14:backgroundMark x1="38429" y1="33796" x2="38429" y2="34259"/>
                        <a14:backgroundMark x1="38429" y1="33333" x2="38429" y2="33796"/>
                        <a14:backgroundMark x1="38429" y1="32870" x2="38429" y2="33333"/>
                        <a14:backgroundMark x1="38429" y1="32099" x2="38429" y2="32870"/>
                        <a14:backgroundMark x1="38066" y1="57345" x2="38071" y2="57099"/>
                        <a14:backgroundMark x1="38298" y1="45576" x2="38091" y2="56064"/>
                        <a14:backgroundMark x1="45857" y1="58025" x2="46857" y2="57870"/>
                        <a14:backgroundMark x1="37500" y1="58333" x2="45500" y2="59259"/>
                        <a14:backgroundMark x1="39571" y1="61883" x2="48429" y2="59568"/>
                        <a14:backgroundMark x1="48429" y1="59568" x2="51143" y2="59877"/>
                        <a14:backgroundMark x1="51929" y1="59877" x2="60286" y2="59722"/>
                        <a14:backgroundMark x1="60286" y1="59722" x2="61929" y2="59722"/>
                        <a14:backgroundMark x1="51286" y1="60494" x2="55571" y2="59568"/>
                        <a14:backgroundMark x1="51143" y1="59568" x2="52929" y2="59877"/>
                        <a14:backgroundMark x1="61643" y1="35494" x2="62786" y2="54784"/>
                        <a14:backgroundMark x1="61714" y1="47068" x2="61500" y2="57562"/>
                        <a14:backgroundMark x1="62857" y1="56173" x2="64000" y2="55710"/>
                        <a14:backgroundMark x1="61143" y1="34414" x2="61143" y2="37809"/>
                        <a14:backgroundMark x1="44624" y1="31236" x2="50183" y2="32093"/>
                        <a14:backgroundMark x1="56714" y1="31327" x2="55949" y2="31435"/>
                        <a14:backgroundMark x1="44498" y1="31664" x2="44786" y2="31636"/>
                        <a14:backgroundMark x1="41643" y1="31944" x2="42586" y2="31852"/>
                        <a14:backgroundMark x1="57786" y1="31944" x2="61286" y2="31636"/>
                        <a14:backgroundMark x1="55799" y1="31944" x2="58500" y2="31944"/>
                        <a14:backgroundMark x1="39286" y1="31481" x2="42476" y2="32224"/>
                        <a14:backgroundMark x1="38293" y1="45076" x2="37929" y2="45525"/>
                      </a14:backgroundRemoval>
                    </a14:imgEffect>
                  </a14:imgLayer>
                </a14:imgProps>
              </a:ext>
            </a:extLst>
          </a:blip>
          <a:stretch>
            <a:fillRect/>
          </a:stretch>
        </p:blipFill>
        <p:spPr>
          <a:xfrm>
            <a:off x="764704" y="3816424"/>
            <a:ext cx="8136904" cy="3068960"/>
          </a:xfrm>
          <a:prstGeom prst="rect">
            <a:avLst/>
          </a:prstGeom>
        </p:spPr>
      </p:pic>
      <p:sp>
        <p:nvSpPr>
          <p:cNvPr id="5" name="TextBox 4">
            <a:extLst>
              <a:ext uri="{FF2B5EF4-FFF2-40B4-BE49-F238E27FC236}">
                <a16:creationId xmlns:a16="http://schemas.microsoft.com/office/drawing/2014/main" id="{14943203-09A7-4FB9-A691-EC24EB5D3C45}"/>
              </a:ext>
            </a:extLst>
          </p:cNvPr>
          <p:cNvSpPr txBox="1"/>
          <p:nvPr/>
        </p:nvSpPr>
        <p:spPr>
          <a:xfrm>
            <a:off x="6588224" y="4753703"/>
            <a:ext cx="1080120" cy="369332"/>
          </a:xfrm>
          <a:prstGeom prst="rect">
            <a:avLst/>
          </a:prstGeom>
          <a:noFill/>
        </p:spPr>
        <p:txBody>
          <a:bodyPr wrap="square" rtlCol="0">
            <a:spAutoFit/>
          </a:bodyPr>
          <a:lstStyle/>
          <a:p>
            <a:r>
              <a:rPr lang="en-US" dirty="0">
                <a:solidFill>
                  <a:schemeClr val="bg1"/>
                </a:solidFill>
              </a:rPr>
              <a:t>SPAM</a:t>
            </a:r>
            <a:endParaRPr lang="en-IN" dirty="0">
              <a:solidFill>
                <a:schemeClr val="bg1"/>
              </a:solidFill>
            </a:endParaRPr>
          </a:p>
        </p:txBody>
      </p:sp>
      <p:sp>
        <p:nvSpPr>
          <p:cNvPr id="6" name="TextBox 5">
            <a:extLst>
              <a:ext uri="{FF2B5EF4-FFF2-40B4-BE49-F238E27FC236}">
                <a16:creationId xmlns:a16="http://schemas.microsoft.com/office/drawing/2014/main" id="{9119087F-93FD-4212-A56F-60FE40E5FCC5}"/>
              </a:ext>
            </a:extLst>
          </p:cNvPr>
          <p:cNvSpPr txBox="1"/>
          <p:nvPr/>
        </p:nvSpPr>
        <p:spPr>
          <a:xfrm>
            <a:off x="6372200" y="6516052"/>
            <a:ext cx="1728192" cy="369332"/>
          </a:xfrm>
          <a:prstGeom prst="rect">
            <a:avLst/>
          </a:prstGeom>
          <a:noFill/>
        </p:spPr>
        <p:txBody>
          <a:bodyPr wrap="square" rtlCol="0">
            <a:spAutoFit/>
          </a:bodyPr>
          <a:lstStyle/>
          <a:p>
            <a:r>
              <a:rPr lang="en-US" dirty="0">
                <a:solidFill>
                  <a:schemeClr val="bg1"/>
                </a:solidFill>
              </a:rPr>
              <a:t>NOT SPAM</a:t>
            </a:r>
            <a:endParaRPr lang="en-IN" dirty="0">
              <a:solidFill>
                <a:schemeClr val="bg1"/>
              </a:solidFill>
            </a:endParaRPr>
          </a:p>
        </p:txBody>
      </p:sp>
      <p:cxnSp>
        <p:nvCxnSpPr>
          <p:cNvPr id="8" name="Straight Arrow Connector 7">
            <a:extLst>
              <a:ext uri="{FF2B5EF4-FFF2-40B4-BE49-F238E27FC236}">
                <a16:creationId xmlns:a16="http://schemas.microsoft.com/office/drawing/2014/main" id="{E658A80E-14D8-498D-89AA-43627C344641}"/>
              </a:ext>
            </a:extLst>
          </p:cNvPr>
          <p:cNvCxnSpPr/>
          <p:nvPr/>
        </p:nvCxnSpPr>
        <p:spPr>
          <a:xfrm>
            <a:off x="2987824" y="5229200"/>
            <a:ext cx="936104"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9BC42E-FCED-4098-BB79-849CF203706A}"/>
              </a:ext>
            </a:extLst>
          </p:cNvPr>
          <p:cNvCxnSpPr/>
          <p:nvPr/>
        </p:nvCxnSpPr>
        <p:spPr>
          <a:xfrm flipV="1">
            <a:off x="5724128" y="4509120"/>
            <a:ext cx="864096" cy="72008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651993-F3CD-4FA6-B1F6-19A9F0DEE70A}"/>
              </a:ext>
            </a:extLst>
          </p:cNvPr>
          <p:cNvCxnSpPr/>
          <p:nvPr/>
        </p:nvCxnSpPr>
        <p:spPr>
          <a:xfrm>
            <a:off x="5770476" y="5249677"/>
            <a:ext cx="1033772" cy="483579"/>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E41EC63-A8C2-49F6-A680-7BE685759B3B}"/>
              </a:ext>
            </a:extLst>
          </p:cNvPr>
          <p:cNvSpPr/>
          <p:nvPr/>
        </p:nvSpPr>
        <p:spPr>
          <a:xfrm>
            <a:off x="2771800" y="692696"/>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682775"/>
            <a:ext cx="3970330" cy="1018033"/>
          </a:xfrm>
        </p:spPr>
        <p:txBody>
          <a:bodyPr/>
          <a:lstStyle/>
          <a:p>
            <a:r>
              <a:rPr lang="en-US" i="1" u="sng" dirty="0">
                <a:solidFill>
                  <a:schemeClr val="tx2">
                    <a:lumMod val="60000"/>
                    <a:lumOff val="40000"/>
                  </a:schemeClr>
                </a:solidFill>
              </a:rPr>
              <a:t>UNSUPERVISED ML</a:t>
            </a:r>
          </a:p>
        </p:txBody>
      </p:sp>
      <p:sp>
        <p:nvSpPr>
          <p:cNvPr id="3" name="Content Placeholder 2"/>
          <p:cNvSpPr>
            <a:spLocks noGrp="1"/>
          </p:cNvSpPr>
          <p:nvPr>
            <p:ph idx="1"/>
          </p:nvPr>
        </p:nvSpPr>
        <p:spPr>
          <a:xfrm>
            <a:off x="457200" y="1686645"/>
            <a:ext cx="8229600" cy="2966491"/>
          </a:xfrm>
        </p:spPr>
        <p:txBody>
          <a:bodyPr>
            <a:normAutofit/>
          </a:bodyPr>
          <a:lstStyle/>
          <a:p>
            <a:r>
              <a:rPr lang="en-US" sz="2800" dirty="0">
                <a:latin typeface="Comic Sans MS" pitchFamily="66" charset="0"/>
              </a:rPr>
              <a:t>Unsupervised learning is a type of machine learning where the algorithm is given data without explicit instructions on what to do with it.</a:t>
            </a:r>
          </a:p>
        </p:txBody>
      </p:sp>
      <p:pic>
        <p:nvPicPr>
          <p:cNvPr id="4" name="Picture 3" descr="Eight.png"/>
          <p:cNvPicPr>
            <a:picLocks noChangeAspect="1"/>
          </p:cNvPicPr>
          <p:nvPr/>
        </p:nvPicPr>
        <p:blipFill>
          <a:blip r:embed="rId2" cstate="print"/>
          <a:stretch>
            <a:fillRect/>
          </a:stretch>
        </p:blipFill>
        <p:spPr>
          <a:xfrm>
            <a:off x="1195076" y="3414837"/>
            <a:ext cx="7121340" cy="2966491"/>
          </a:xfrm>
          <a:prstGeom prst="rect">
            <a:avLst/>
          </a:prstGeom>
        </p:spPr>
      </p:pic>
      <p:sp>
        <p:nvSpPr>
          <p:cNvPr id="5" name="Oval 4">
            <a:extLst>
              <a:ext uri="{FF2B5EF4-FFF2-40B4-BE49-F238E27FC236}">
                <a16:creationId xmlns:a16="http://schemas.microsoft.com/office/drawing/2014/main" id="{B66F9A85-87D6-4457-84A4-E7743A64207E}"/>
              </a:ext>
            </a:extLst>
          </p:cNvPr>
          <p:cNvSpPr/>
          <p:nvPr/>
        </p:nvSpPr>
        <p:spPr>
          <a:xfrm>
            <a:off x="2771800" y="764704"/>
            <a:ext cx="5040560" cy="92194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9942" y="682775"/>
            <a:ext cx="4330370" cy="1018033"/>
          </a:xfrm>
        </p:spPr>
        <p:txBody>
          <a:bodyPr>
            <a:normAutofit/>
          </a:bodyPr>
          <a:lstStyle/>
          <a:p>
            <a:r>
              <a:rPr lang="en-US" i="1" u="sng" dirty="0">
                <a:solidFill>
                  <a:schemeClr val="tx2">
                    <a:lumMod val="60000"/>
                    <a:lumOff val="40000"/>
                  </a:schemeClr>
                </a:solidFill>
              </a:rPr>
              <a:t>REINFORCEMENT ML</a:t>
            </a:r>
          </a:p>
        </p:txBody>
      </p:sp>
      <p:sp>
        <p:nvSpPr>
          <p:cNvPr id="3" name="Content Placeholder 2"/>
          <p:cNvSpPr>
            <a:spLocks noGrp="1"/>
          </p:cNvSpPr>
          <p:nvPr>
            <p:ph idx="1"/>
          </p:nvPr>
        </p:nvSpPr>
        <p:spPr>
          <a:xfrm>
            <a:off x="323528" y="1667941"/>
            <a:ext cx="8229600" cy="1977083"/>
          </a:xfrm>
        </p:spPr>
        <p:txBody>
          <a:bodyPr>
            <a:normAutofit/>
          </a:bodyPr>
          <a:lstStyle/>
          <a:p>
            <a:r>
              <a:rPr lang="en-US" sz="2800" dirty="0">
                <a:latin typeface="Comic Sans MS" pitchFamily="66" charset="0"/>
              </a:rPr>
              <a:t>Reinforcement learning is a type of machine learning where an agent learns to make decisions by interacting with an environment</a:t>
            </a:r>
          </a:p>
        </p:txBody>
      </p:sp>
      <p:pic>
        <p:nvPicPr>
          <p:cNvPr id="5" name="Picture 4" descr="Seventh.jpg"/>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8000"/>
                    </a14:imgEffect>
                  </a14:imgLayer>
                </a14:imgProps>
              </a:ext>
            </a:extLst>
          </a:blip>
          <a:stretch>
            <a:fillRect/>
          </a:stretch>
        </p:blipFill>
        <p:spPr>
          <a:xfrm>
            <a:off x="683568" y="2996952"/>
            <a:ext cx="7992888" cy="3744416"/>
          </a:xfrm>
          <a:prstGeom prst="rect">
            <a:avLst/>
          </a:prstGeom>
          <a:effectLst>
            <a:outerShdw blurRad="1270000" dist="50800" dir="5400000" sx="106000" sy="106000" algn="ctr" rotWithShape="0">
              <a:schemeClr val="bg1">
                <a:alpha val="0"/>
              </a:schemeClr>
            </a:outerShdw>
          </a:effectLst>
        </p:spPr>
      </p:pic>
      <p:sp>
        <p:nvSpPr>
          <p:cNvPr id="6" name="Oval 5">
            <a:extLst>
              <a:ext uri="{FF2B5EF4-FFF2-40B4-BE49-F238E27FC236}">
                <a16:creationId xmlns:a16="http://schemas.microsoft.com/office/drawing/2014/main" id="{60A6090F-BD08-4ECF-A727-63883CAD4614}"/>
              </a:ext>
            </a:extLst>
          </p:cNvPr>
          <p:cNvSpPr/>
          <p:nvPr/>
        </p:nvSpPr>
        <p:spPr>
          <a:xfrm>
            <a:off x="2771800" y="692696"/>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8014" y="764704"/>
            <a:ext cx="3250250" cy="1018033"/>
          </a:xfrm>
        </p:spPr>
        <p:txBody>
          <a:bodyPr/>
          <a:lstStyle/>
          <a:p>
            <a:r>
              <a:rPr lang="en-US" i="1" u="sng" dirty="0">
                <a:solidFill>
                  <a:schemeClr val="tx2">
                    <a:lumMod val="60000"/>
                    <a:lumOff val="40000"/>
                  </a:schemeClr>
                </a:solidFill>
              </a:rPr>
              <a:t>DEEP LEARNING</a:t>
            </a:r>
          </a:p>
        </p:txBody>
      </p:sp>
      <p:pic>
        <p:nvPicPr>
          <p:cNvPr id="4" name="Content Placeholder 3" descr="eleven.jpg"/>
          <p:cNvPicPr>
            <a:picLocks noGrp="1" noChangeAspect="1"/>
          </p:cNvPicPr>
          <p:nvPr>
            <p:ph idx="1"/>
          </p:nvPr>
        </p:nvPicPr>
        <p:blipFill>
          <a:blip r:embed="rId2" cstate="print"/>
          <a:stretch>
            <a:fillRect/>
          </a:stretch>
        </p:blipFill>
        <p:spPr>
          <a:xfrm>
            <a:off x="2174835" y="3981028"/>
            <a:ext cx="4845437" cy="2688332"/>
          </a:xfrm>
        </p:spPr>
      </p:pic>
      <p:sp>
        <p:nvSpPr>
          <p:cNvPr id="6" name="TextBox 5"/>
          <p:cNvSpPr txBox="1"/>
          <p:nvPr/>
        </p:nvSpPr>
        <p:spPr>
          <a:xfrm>
            <a:off x="539552" y="1994064"/>
            <a:ext cx="7992888" cy="1938992"/>
          </a:xfrm>
          <a:prstGeom prst="rect">
            <a:avLst/>
          </a:prstGeom>
          <a:noFill/>
        </p:spPr>
        <p:txBody>
          <a:bodyPr wrap="square" rtlCol="0">
            <a:spAutoFit/>
          </a:bodyPr>
          <a:lstStyle/>
          <a:p>
            <a:r>
              <a:rPr lang="en-US" sz="2400" dirty="0">
                <a:solidFill>
                  <a:schemeClr val="bg1"/>
                </a:solidFill>
                <a:latin typeface="Comic Sans MS" pitchFamily="66" charset="0"/>
              </a:rPr>
              <a:t>It is a subset of machine learning or It is inspired by the structure and function of the human brain, specifically neural networks. There are different types of network in Deep Learning. We can solve complex cases with deep learning.</a:t>
            </a:r>
          </a:p>
        </p:txBody>
      </p:sp>
      <p:sp>
        <p:nvSpPr>
          <p:cNvPr id="5" name="Oval 4">
            <a:extLst>
              <a:ext uri="{FF2B5EF4-FFF2-40B4-BE49-F238E27FC236}">
                <a16:creationId xmlns:a16="http://schemas.microsoft.com/office/drawing/2014/main" id="{CE8B3555-BA5E-4720-BBD6-A6BE1FD1845A}"/>
              </a:ext>
            </a:extLst>
          </p:cNvPr>
          <p:cNvSpPr/>
          <p:nvPr/>
        </p:nvSpPr>
        <p:spPr>
          <a:xfrm>
            <a:off x="2843808" y="764704"/>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8014" y="610767"/>
            <a:ext cx="3178242" cy="1018033"/>
          </a:xfrm>
        </p:spPr>
        <p:txBody>
          <a:bodyPr/>
          <a:lstStyle/>
          <a:p>
            <a:r>
              <a:rPr lang="en-US" i="1" u="sng" dirty="0">
                <a:solidFill>
                  <a:schemeClr val="tx2">
                    <a:lumMod val="60000"/>
                    <a:lumOff val="40000"/>
                  </a:schemeClr>
                </a:solidFill>
              </a:rPr>
              <a:t>GENERATIVE AI</a:t>
            </a:r>
          </a:p>
        </p:txBody>
      </p:sp>
      <p:sp>
        <p:nvSpPr>
          <p:cNvPr id="3" name="Content Placeholder 2"/>
          <p:cNvSpPr>
            <a:spLocks noGrp="1"/>
          </p:cNvSpPr>
          <p:nvPr>
            <p:ph idx="1"/>
          </p:nvPr>
        </p:nvSpPr>
        <p:spPr>
          <a:xfrm>
            <a:off x="601670" y="1859737"/>
            <a:ext cx="7940660" cy="2361351"/>
          </a:xfrm>
        </p:spPr>
        <p:txBody>
          <a:bodyPr>
            <a:normAutofit/>
          </a:bodyPr>
          <a:lstStyle/>
          <a:p>
            <a:r>
              <a:rPr lang="en-US" sz="2400" dirty="0">
                <a:latin typeface="Comic Sans MS" pitchFamily="66" charset="0"/>
              </a:rPr>
              <a:t>Generative AI refers to a category of artificial intelligence systems designed to generate new content, data, or information that is not explicitly programmed but is instead created by the model itself.</a:t>
            </a:r>
          </a:p>
        </p:txBody>
      </p:sp>
      <p:pic>
        <p:nvPicPr>
          <p:cNvPr id="4" name="Picture 3" descr="gai.png"/>
          <p:cNvPicPr>
            <a:picLocks noChangeAspect="1"/>
          </p:cNvPicPr>
          <p:nvPr/>
        </p:nvPicPr>
        <p:blipFill>
          <a:blip r:embed="rId2" cstate="print"/>
          <a:stretch>
            <a:fillRect/>
          </a:stretch>
        </p:blipFill>
        <p:spPr>
          <a:xfrm>
            <a:off x="1331640" y="3789040"/>
            <a:ext cx="6408712" cy="2736304"/>
          </a:xfrm>
          <a:prstGeom prst="rect">
            <a:avLst/>
          </a:prstGeom>
        </p:spPr>
      </p:pic>
      <p:sp>
        <p:nvSpPr>
          <p:cNvPr id="5" name="Oval 4">
            <a:extLst>
              <a:ext uri="{FF2B5EF4-FFF2-40B4-BE49-F238E27FC236}">
                <a16:creationId xmlns:a16="http://schemas.microsoft.com/office/drawing/2014/main" id="{950C9656-062E-4A59-8AAC-700ED33F225C}"/>
              </a:ext>
            </a:extLst>
          </p:cNvPr>
          <p:cNvSpPr/>
          <p:nvPr/>
        </p:nvSpPr>
        <p:spPr>
          <a:xfrm>
            <a:off x="3203848" y="620688"/>
            <a:ext cx="4392488"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754783"/>
            <a:ext cx="4618402" cy="1018033"/>
          </a:xfrm>
        </p:spPr>
        <p:txBody>
          <a:bodyPr/>
          <a:lstStyle/>
          <a:p>
            <a:r>
              <a:rPr lang="en-US" i="1" u="sng" dirty="0">
                <a:solidFill>
                  <a:schemeClr val="tx2">
                    <a:lumMod val="60000"/>
                    <a:lumOff val="40000"/>
                  </a:schemeClr>
                </a:solidFill>
              </a:rPr>
              <a:t>GAI APPLICATIONS</a:t>
            </a:r>
          </a:p>
        </p:txBody>
      </p:sp>
      <p:pic>
        <p:nvPicPr>
          <p:cNvPr id="4" name="Content Placeholder 3" descr="Thirteen.jpg"/>
          <p:cNvPicPr>
            <a:picLocks noGrp="1" noChangeAspect="1"/>
          </p:cNvPicPr>
          <p:nvPr>
            <p:ph idx="1"/>
          </p:nvPr>
        </p:nvPicPr>
        <p:blipFill>
          <a:blip r:embed="rId2" cstate="print"/>
          <a:stretch>
            <a:fillRect/>
          </a:stretch>
        </p:blipFill>
        <p:spPr>
          <a:xfrm>
            <a:off x="611560" y="1888232"/>
            <a:ext cx="3734321" cy="1684784"/>
          </a:xfrm>
          <a:prstGeom prst="rect">
            <a:avLst/>
          </a:prstGeom>
          <a:ln>
            <a:noFill/>
          </a:ln>
          <a:effectLst>
            <a:softEdge rad="112500"/>
          </a:effectLst>
        </p:spPr>
      </p:pic>
      <p:pic>
        <p:nvPicPr>
          <p:cNvPr id="5" name="Picture 4" descr="Fifteen.png"/>
          <p:cNvPicPr>
            <a:picLocks noChangeAspect="1"/>
          </p:cNvPicPr>
          <p:nvPr/>
        </p:nvPicPr>
        <p:blipFill>
          <a:blip r:embed="rId3" cstate="print"/>
          <a:stretch>
            <a:fillRect/>
          </a:stretch>
        </p:blipFill>
        <p:spPr>
          <a:xfrm>
            <a:off x="4644008" y="2657450"/>
            <a:ext cx="4211960" cy="2571750"/>
          </a:xfrm>
          <a:prstGeom prst="rect">
            <a:avLst/>
          </a:prstGeom>
          <a:ln>
            <a:noFill/>
          </a:ln>
          <a:effectLst>
            <a:softEdge rad="112500"/>
          </a:effectLst>
        </p:spPr>
      </p:pic>
      <p:pic>
        <p:nvPicPr>
          <p:cNvPr id="6" name="Picture 5" descr="Forteen.png"/>
          <p:cNvPicPr>
            <a:picLocks noChangeAspect="1"/>
          </p:cNvPicPr>
          <p:nvPr/>
        </p:nvPicPr>
        <p:blipFill>
          <a:blip r:embed="rId4" cstate="print"/>
          <a:stretch>
            <a:fillRect/>
          </a:stretch>
        </p:blipFill>
        <p:spPr>
          <a:xfrm>
            <a:off x="611560" y="3573016"/>
            <a:ext cx="3672408" cy="2520280"/>
          </a:xfrm>
          <a:prstGeom prst="rect">
            <a:avLst/>
          </a:prstGeom>
          <a:ln>
            <a:noFill/>
          </a:ln>
          <a:effectLst>
            <a:softEdge rad="112500"/>
          </a:effectLst>
        </p:spPr>
      </p:pic>
      <p:sp>
        <p:nvSpPr>
          <p:cNvPr id="7" name="Oval 6">
            <a:extLst>
              <a:ext uri="{FF2B5EF4-FFF2-40B4-BE49-F238E27FC236}">
                <a16:creationId xmlns:a16="http://schemas.microsoft.com/office/drawing/2014/main" id="{D52685BF-0C8B-4B1E-BFD2-D15F6786C2B5}"/>
              </a:ext>
            </a:extLst>
          </p:cNvPr>
          <p:cNvSpPr/>
          <p:nvPr/>
        </p:nvSpPr>
        <p:spPr>
          <a:xfrm>
            <a:off x="2843808" y="764704"/>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solidFill>
                  <a:schemeClr val="tx2">
                    <a:lumMod val="60000"/>
                    <a:lumOff val="40000"/>
                  </a:schemeClr>
                </a:solidFill>
              </a:rPr>
              <a:t>DATA SCIENCE</a:t>
            </a:r>
          </a:p>
        </p:txBody>
      </p:sp>
      <p:sp>
        <p:nvSpPr>
          <p:cNvPr id="4" name="Oval 3"/>
          <p:cNvSpPr/>
          <p:nvPr/>
        </p:nvSpPr>
        <p:spPr>
          <a:xfrm>
            <a:off x="107504" y="1556792"/>
            <a:ext cx="4824536" cy="475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539552" y="2492896"/>
            <a:ext cx="3960440" cy="38164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p:cNvSpPr/>
          <p:nvPr/>
        </p:nvSpPr>
        <p:spPr>
          <a:xfrm>
            <a:off x="971600" y="3356992"/>
            <a:ext cx="2952328" cy="295232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p:cNvSpPr/>
          <p:nvPr/>
        </p:nvSpPr>
        <p:spPr>
          <a:xfrm>
            <a:off x="1475656" y="4365104"/>
            <a:ext cx="2016224" cy="1944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p:cNvSpPr/>
          <p:nvPr/>
        </p:nvSpPr>
        <p:spPr>
          <a:xfrm>
            <a:off x="2051720" y="1556792"/>
            <a:ext cx="4824536" cy="4752528"/>
          </a:xfrm>
          <a:prstGeom prst="ellipse">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Arrow Connector 9"/>
          <p:cNvCxnSpPr/>
          <p:nvPr/>
        </p:nvCxnSpPr>
        <p:spPr>
          <a:xfrm>
            <a:off x="2915816" y="2204864"/>
            <a:ext cx="1800200" cy="0"/>
          </a:xfrm>
          <a:prstGeom prst="straightConnector1">
            <a:avLst/>
          </a:prstGeom>
          <a:ln>
            <a:solidFill>
              <a:schemeClr val="bg1"/>
            </a:solidFill>
            <a:tailEnd type="arrow"/>
          </a:ln>
          <a:effectLst>
            <a:outerShdw blurRad="40000" dist="20000" dir="5400000" rotWithShape="0">
              <a:schemeClr val="bg1">
                <a:alpha val="38000"/>
              </a:schemeClr>
            </a:outerShdw>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2915816" y="2996952"/>
            <a:ext cx="2088232" cy="0"/>
          </a:xfrm>
          <a:prstGeom prst="straightConnector1">
            <a:avLst/>
          </a:prstGeom>
          <a:ln>
            <a:solidFill>
              <a:schemeClr val="bg2"/>
            </a:solidFill>
            <a:tailEnd type="arrow"/>
          </a:ln>
          <a:effectLst>
            <a:outerShdw blurRad="40000" dist="20000" dir="5400000" rotWithShape="0">
              <a:schemeClr val="bg1">
                <a:alpha val="38000"/>
              </a:schemeClr>
            </a:outerShdw>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2987824" y="3933056"/>
            <a:ext cx="2376264" cy="0"/>
          </a:xfrm>
          <a:prstGeom prst="straightConnector1">
            <a:avLst/>
          </a:prstGeom>
          <a:ln>
            <a:solidFill>
              <a:schemeClr val="bg1"/>
            </a:solidFill>
            <a:tailEnd type="arrow"/>
          </a:ln>
          <a:effectLst>
            <a:outerShdw blurRad="40000" dist="20000" dir="5400000" rotWithShape="0">
              <a:schemeClr val="bg1">
                <a:alpha val="38000"/>
              </a:schemeClr>
            </a:outerShdw>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3059832" y="5085184"/>
            <a:ext cx="1800200" cy="0"/>
          </a:xfrm>
          <a:prstGeom prst="straightConnector1">
            <a:avLst/>
          </a:prstGeom>
          <a:ln>
            <a:solidFill>
              <a:schemeClr val="bg1"/>
            </a:solidFill>
            <a:tailEnd type="arrow"/>
          </a:ln>
          <a:effectLst>
            <a:outerShdw blurRad="40000" dist="20000" dir="5400000" rotWithShape="0">
              <a:schemeClr val="bg1">
                <a:alpha val="38000"/>
              </a:schemeClr>
            </a:outerShdw>
          </a:effectLst>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716016" y="1916832"/>
            <a:ext cx="3168352" cy="461665"/>
          </a:xfrm>
          <a:prstGeom prst="rect">
            <a:avLst/>
          </a:prstGeom>
          <a:noFill/>
        </p:spPr>
        <p:txBody>
          <a:bodyPr wrap="square" rtlCol="0">
            <a:spAutoFit/>
          </a:bodyPr>
          <a:lstStyle/>
          <a:p>
            <a:r>
              <a:rPr lang="en-US" sz="2400" dirty="0">
                <a:solidFill>
                  <a:schemeClr val="bg1"/>
                </a:solidFill>
              </a:rPr>
              <a:t>Artificial Intelligence</a:t>
            </a:r>
          </a:p>
        </p:txBody>
      </p:sp>
      <p:sp>
        <p:nvSpPr>
          <p:cNvPr id="17" name="TextBox 16"/>
          <p:cNvSpPr txBox="1"/>
          <p:nvPr/>
        </p:nvSpPr>
        <p:spPr>
          <a:xfrm>
            <a:off x="5004048" y="2780928"/>
            <a:ext cx="2419252" cy="461665"/>
          </a:xfrm>
          <a:prstGeom prst="rect">
            <a:avLst/>
          </a:prstGeom>
          <a:noFill/>
        </p:spPr>
        <p:txBody>
          <a:bodyPr wrap="none" rtlCol="0">
            <a:spAutoFit/>
          </a:bodyPr>
          <a:lstStyle/>
          <a:p>
            <a:r>
              <a:rPr lang="en-US" sz="2400" dirty="0">
                <a:solidFill>
                  <a:schemeClr val="bg1"/>
                </a:solidFill>
              </a:rPr>
              <a:t>Machine Learning</a:t>
            </a:r>
          </a:p>
        </p:txBody>
      </p:sp>
      <p:sp>
        <p:nvSpPr>
          <p:cNvPr id="18" name="TextBox 17"/>
          <p:cNvSpPr txBox="1"/>
          <p:nvPr/>
        </p:nvSpPr>
        <p:spPr>
          <a:xfrm>
            <a:off x="5292080" y="3717032"/>
            <a:ext cx="1989647" cy="461665"/>
          </a:xfrm>
          <a:prstGeom prst="rect">
            <a:avLst/>
          </a:prstGeom>
          <a:noFill/>
        </p:spPr>
        <p:txBody>
          <a:bodyPr wrap="none" rtlCol="0">
            <a:spAutoFit/>
          </a:bodyPr>
          <a:lstStyle/>
          <a:p>
            <a:r>
              <a:rPr lang="en-US" sz="2400" dirty="0">
                <a:solidFill>
                  <a:schemeClr val="bg1"/>
                </a:solidFill>
              </a:rPr>
              <a:t>Deep Learning</a:t>
            </a:r>
          </a:p>
        </p:txBody>
      </p:sp>
      <p:sp>
        <p:nvSpPr>
          <p:cNvPr id="19" name="TextBox 18"/>
          <p:cNvSpPr txBox="1"/>
          <p:nvPr/>
        </p:nvSpPr>
        <p:spPr>
          <a:xfrm>
            <a:off x="4860032" y="4653136"/>
            <a:ext cx="3312368" cy="830997"/>
          </a:xfrm>
          <a:prstGeom prst="rect">
            <a:avLst/>
          </a:prstGeom>
          <a:noFill/>
        </p:spPr>
        <p:txBody>
          <a:bodyPr wrap="square" rtlCol="0">
            <a:spAutoFit/>
          </a:bodyPr>
          <a:lstStyle/>
          <a:p>
            <a:r>
              <a:rPr lang="en-US" sz="2400" dirty="0">
                <a:solidFill>
                  <a:schemeClr val="bg1"/>
                </a:solidFill>
              </a:rPr>
              <a:t>Generative Artificial Intelligence</a:t>
            </a:r>
          </a:p>
        </p:txBody>
      </p:sp>
      <p:sp>
        <p:nvSpPr>
          <p:cNvPr id="20" name="TextBox 19"/>
          <p:cNvSpPr txBox="1"/>
          <p:nvPr/>
        </p:nvSpPr>
        <p:spPr>
          <a:xfrm>
            <a:off x="2123728" y="1844824"/>
            <a:ext cx="504056" cy="523220"/>
          </a:xfrm>
          <a:prstGeom prst="rect">
            <a:avLst/>
          </a:prstGeom>
          <a:noFill/>
        </p:spPr>
        <p:txBody>
          <a:bodyPr wrap="square" rtlCol="0">
            <a:spAutoFit/>
          </a:bodyPr>
          <a:lstStyle/>
          <a:p>
            <a:r>
              <a:rPr lang="en-US" sz="2800" b="1" dirty="0"/>
              <a:t>AI</a:t>
            </a:r>
          </a:p>
        </p:txBody>
      </p:sp>
      <p:sp>
        <p:nvSpPr>
          <p:cNvPr id="21" name="TextBox 20"/>
          <p:cNvSpPr txBox="1"/>
          <p:nvPr/>
        </p:nvSpPr>
        <p:spPr>
          <a:xfrm>
            <a:off x="2123728" y="2708920"/>
            <a:ext cx="651140" cy="523220"/>
          </a:xfrm>
          <a:prstGeom prst="rect">
            <a:avLst/>
          </a:prstGeom>
          <a:noFill/>
        </p:spPr>
        <p:txBody>
          <a:bodyPr wrap="none" rtlCol="0">
            <a:spAutoFit/>
          </a:bodyPr>
          <a:lstStyle/>
          <a:p>
            <a:r>
              <a:rPr lang="en-US" sz="2800" b="1" dirty="0"/>
              <a:t>ML</a:t>
            </a:r>
          </a:p>
        </p:txBody>
      </p:sp>
      <p:sp>
        <p:nvSpPr>
          <p:cNvPr id="22" name="TextBox 21"/>
          <p:cNvSpPr txBox="1"/>
          <p:nvPr/>
        </p:nvSpPr>
        <p:spPr>
          <a:xfrm>
            <a:off x="2123728" y="3645024"/>
            <a:ext cx="562975" cy="523220"/>
          </a:xfrm>
          <a:prstGeom prst="rect">
            <a:avLst/>
          </a:prstGeom>
          <a:noFill/>
        </p:spPr>
        <p:txBody>
          <a:bodyPr wrap="none" rtlCol="0">
            <a:spAutoFit/>
          </a:bodyPr>
          <a:lstStyle/>
          <a:p>
            <a:r>
              <a:rPr lang="en-US" sz="2800" b="1" dirty="0"/>
              <a:t>DL</a:t>
            </a:r>
          </a:p>
        </p:txBody>
      </p:sp>
      <p:sp>
        <p:nvSpPr>
          <p:cNvPr id="23" name="TextBox 22"/>
          <p:cNvSpPr txBox="1"/>
          <p:nvPr/>
        </p:nvSpPr>
        <p:spPr>
          <a:xfrm>
            <a:off x="2123728" y="4869160"/>
            <a:ext cx="728084" cy="523220"/>
          </a:xfrm>
          <a:prstGeom prst="rect">
            <a:avLst/>
          </a:prstGeom>
          <a:noFill/>
        </p:spPr>
        <p:txBody>
          <a:bodyPr wrap="none" rtlCol="0">
            <a:spAutoFit/>
          </a:bodyPr>
          <a:lstStyle/>
          <a:p>
            <a:r>
              <a:rPr lang="en-US" sz="2800" b="1" dirty="0"/>
              <a:t>GAI</a:t>
            </a:r>
          </a:p>
        </p:txBody>
      </p:sp>
      <p:cxnSp>
        <p:nvCxnSpPr>
          <p:cNvPr id="26" name="Straight Arrow Connector 25"/>
          <p:cNvCxnSpPr/>
          <p:nvPr/>
        </p:nvCxnSpPr>
        <p:spPr>
          <a:xfrm>
            <a:off x="6516216" y="2636912"/>
            <a:ext cx="1224136"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668344" y="2420888"/>
            <a:ext cx="1728192" cy="830997"/>
          </a:xfrm>
          <a:prstGeom prst="rect">
            <a:avLst/>
          </a:prstGeom>
          <a:noFill/>
        </p:spPr>
        <p:txBody>
          <a:bodyPr wrap="square" rtlCol="0">
            <a:spAutoFit/>
          </a:bodyPr>
          <a:lstStyle/>
          <a:p>
            <a:r>
              <a:rPr lang="en-US" sz="2400" dirty="0">
                <a:solidFill>
                  <a:srgbClr val="FF0000"/>
                </a:solidFill>
              </a:rPr>
              <a:t>Data Science</a:t>
            </a:r>
          </a:p>
        </p:txBody>
      </p:sp>
      <p:cxnSp>
        <p:nvCxnSpPr>
          <p:cNvPr id="29" name="Straight Arrow Connector 28"/>
          <p:cNvCxnSpPr/>
          <p:nvPr/>
        </p:nvCxnSpPr>
        <p:spPr>
          <a:xfrm>
            <a:off x="8244408" y="3212976"/>
            <a:ext cx="0" cy="648072"/>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7452320" y="3861048"/>
            <a:ext cx="1691680" cy="707886"/>
          </a:xfrm>
          <a:prstGeom prst="rect">
            <a:avLst/>
          </a:prstGeom>
          <a:noFill/>
        </p:spPr>
        <p:txBody>
          <a:bodyPr wrap="square" rtlCol="0">
            <a:spAutoFit/>
          </a:bodyPr>
          <a:lstStyle/>
          <a:p>
            <a:r>
              <a:rPr lang="en-US" sz="2000" dirty="0">
                <a:solidFill>
                  <a:srgbClr val="FF0000"/>
                </a:solidFill>
              </a:rPr>
              <a:t>Mathematical Tools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872" y="620688"/>
            <a:ext cx="3404156" cy="1018033"/>
          </a:xfrm>
        </p:spPr>
        <p:txBody>
          <a:bodyPr/>
          <a:lstStyle/>
          <a:p>
            <a:r>
              <a:rPr lang="en-US" i="1" u="sng" dirty="0">
                <a:solidFill>
                  <a:schemeClr val="tx2">
                    <a:lumMod val="60000"/>
                    <a:lumOff val="40000"/>
                  </a:schemeClr>
                </a:solidFill>
              </a:rPr>
              <a:t>DATA SCIENCE</a:t>
            </a:r>
          </a:p>
        </p:txBody>
      </p:sp>
      <p:sp>
        <p:nvSpPr>
          <p:cNvPr id="3" name="Content Placeholder 2"/>
          <p:cNvSpPr>
            <a:spLocks noGrp="1"/>
          </p:cNvSpPr>
          <p:nvPr>
            <p:ph idx="1"/>
          </p:nvPr>
        </p:nvSpPr>
        <p:spPr>
          <a:xfrm>
            <a:off x="251520" y="1955973"/>
            <a:ext cx="8229600" cy="2985195"/>
          </a:xfrm>
        </p:spPr>
        <p:txBody>
          <a:bodyPr>
            <a:normAutofit/>
          </a:bodyPr>
          <a:lstStyle/>
          <a:p>
            <a:r>
              <a:rPr lang="en-US" sz="2800" dirty="0">
                <a:latin typeface="Comic Sans MS" pitchFamily="66" charset="0"/>
              </a:rPr>
              <a:t>Data science is a multidisciplinary field that uses scientific methods, processes, algorithms, and systems to extract insights and knowledge from structured and unstructured data</a:t>
            </a:r>
          </a:p>
        </p:txBody>
      </p:sp>
      <p:pic>
        <p:nvPicPr>
          <p:cNvPr id="4" name="Picture 3" descr="1583217310732.png"/>
          <p:cNvPicPr>
            <a:picLocks noChangeAspect="1"/>
          </p:cNvPicPr>
          <p:nvPr/>
        </p:nvPicPr>
        <p:blipFill>
          <a:blip r:embed="rId2" cstate="print"/>
          <a:stretch>
            <a:fillRect/>
          </a:stretch>
        </p:blipFill>
        <p:spPr>
          <a:xfrm>
            <a:off x="508000" y="4149080"/>
            <a:ext cx="8128000" cy="2489200"/>
          </a:xfrm>
          <a:prstGeom prst="rect">
            <a:avLst/>
          </a:prstGeom>
        </p:spPr>
      </p:pic>
      <p:sp>
        <p:nvSpPr>
          <p:cNvPr id="5" name="Oval 4">
            <a:extLst>
              <a:ext uri="{FF2B5EF4-FFF2-40B4-BE49-F238E27FC236}">
                <a16:creationId xmlns:a16="http://schemas.microsoft.com/office/drawing/2014/main" id="{4BCA4F53-E3D8-47DD-B713-8D7B5A7FCB84}"/>
              </a:ext>
            </a:extLst>
          </p:cNvPr>
          <p:cNvSpPr/>
          <p:nvPr/>
        </p:nvSpPr>
        <p:spPr>
          <a:xfrm>
            <a:off x="3419872" y="620688"/>
            <a:ext cx="4052228"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71599" y="1556792"/>
            <a:ext cx="4824536" cy="475252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5" name="Oval 4"/>
          <p:cNvSpPr/>
          <p:nvPr/>
        </p:nvSpPr>
        <p:spPr>
          <a:xfrm>
            <a:off x="1403647" y="2204864"/>
            <a:ext cx="4032448" cy="403244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6" name="Oval 5"/>
          <p:cNvSpPr/>
          <p:nvPr/>
        </p:nvSpPr>
        <p:spPr>
          <a:xfrm>
            <a:off x="1835695" y="3176972"/>
            <a:ext cx="3096344" cy="309634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Oval 6"/>
          <p:cNvSpPr/>
          <p:nvPr/>
        </p:nvSpPr>
        <p:spPr>
          <a:xfrm>
            <a:off x="2267743" y="4077072"/>
            <a:ext cx="2160240" cy="216024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TextBox 7"/>
          <p:cNvSpPr txBox="1"/>
          <p:nvPr/>
        </p:nvSpPr>
        <p:spPr>
          <a:xfrm>
            <a:off x="2627783" y="1628800"/>
            <a:ext cx="1368152" cy="461665"/>
          </a:xfrm>
          <a:prstGeom prst="rect">
            <a:avLst/>
          </a:prstGeom>
          <a:noFill/>
        </p:spPr>
        <p:txBody>
          <a:bodyPr wrap="square" rtlCol="0">
            <a:spAutoFit/>
          </a:bodyPr>
          <a:lstStyle/>
          <a:p>
            <a:pPr algn="ctr"/>
            <a:r>
              <a:rPr lang="en-US" sz="2400" b="1" dirty="0">
                <a:solidFill>
                  <a:schemeClr val="bg1"/>
                </a:solidFill>
              </a:rPr>
              <a:t>AI</a:t>
            </a:r>
          </a:p>
        </p:txBody>
      </p:sp>
      <p:sp>
        <p:nvSpPr>
          <p:cNvPr id="9" name="TextBox 8"/>
          <p:cNvSpPr txBox="1"/>
          <p:nvPr/>
        </p:nvSpPr>
        <p:spPr>
          <a:xfrm>
            <a:off x="2627783" y="2492896"/>
            <a:ext cx="1512167" cy="461665"/>
          </a:xfrm>
          <a:prstGeom prst="rect">
            <a:avLst/>
          </a:prstGeom>
          <a:noFill/>
        </p:spPr>
        <p:txBody>
          <a:bodyPr wrap="square" rtlCol="0">
            <a:spAutoFit/>
          </a:bodyPr>
          <a:lstStyle/>
          <a:p>
            <a:pPr algn="ctr"/>
            <a:r>
              <a:rPr lang="en-US" sz="2400" b="1" dirty="0">
                <a:solidFill>
                  <a:schemeClr val="bg1"/>
                </a:solidFill>
              </a:rPr>
              <a:t>ML</a:t>
            </a:r>
          </a:p>
        </p:txBody>
      </p:sp>
      <p:sp>
        <p:nvSpPr>
          <p:cNvPr id="10" name="TextBox 9"/>
          <p:cNvSpPr txBox="1"/>
          <p:nvPr/>
        </p:nvSpPr>
        <p:spPr>
          <a:xfrm>
            <a:off x="2987823" y="3429000"/>
            <a:ext cx="864096" cy="461665"/>
          </a:xfrm>
          <a:prstGeom prst="rect">
            <a:avLst/>
          </a:prstGeom>
          <a:noFill/>
        </p:spPr>
        <p:txBody>
          <a:bodyPr wrap="square" rtlCol="0">
            <a:spAutoFit/>
          </a:bodyPr>
          <a:lstStyle/>
          <a:p>
            <a:pPr algn="ctr"/>
            <a:r>
              <a:rPr lang="en-US" sz="2400" b="1" dirty="0">
                <a:solidFill>
                  <a:schemeClr val="bg1"/>
                </a:solidFill>
              </a:rPr>
              <a:t>DL</a:t>
            </a:r>
          </a:p>
        </p:txBody>
      </p:sp>
      <p:sp>
        <p:nvSpPr>
          <p:cNvPr id="11" name="TextBox 10"/>
          <p:cNvSpPr txBox="1"/>
          <p:nvPr/>
        </p:nvSpPr>
        <p:spPr>
          <a:xfrm>
            <a:off x="2843807" y="4869160"/>
            <a:ext cx="879673" cy="461665"/>
          </a:xfrm>
          <a:prstGeom prst="rect">
            <a:avLst/>
          </a:prstGeom>
          <a:noFill/>
        </p:spPr>
        <p:txBody>
          <a:bodyPr wrap="square" rtlCol="0">
            <a:spAutoFit/>
          </a:bodyPr>
          <a:lstStyle/>
          <a:p>
            <a:pPr algn="ctr"/>
            <a:r>
              <a:rPr lang="en-US" sz="2400" b="1" dirty="0">
                <a:solidFill>
                  <a:schemeClr val="bg1"/>
                </a:solidFill>
              </a:rPr>
              <a:t>GAI</a:t>
            </a:r>
          </a:p>
        </p:txBody>
      </p:sp>
      <p:cxnSp>
        <p:nvCxnSpPr>
          <p:cNvPr id="13" name="Straight Arrow Connector 12"/>
          <p:cNvCxnSpPr/>
          <p:nvPr/>
        </p:nvCxnSpPr>
        <p:spPr>
          <a:xfrm>
            <a:off x="3707903" y="1916832"/>
            <a:ext cx="1944216" cy="0"/>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3779911" y="2708920"/>
            <a:ext cx="2016224" cy="0"/>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3779911" y="3645024"/>
            <a:ext cx="2304256" cy="0"/>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11" idx="3"/>
          </p:cNvCxnSpPr>
          <p:nvPr/>
        </p:nvCxnSpPr>
        <p:spPr>
          <a:xfrm flipV="1">
            <a:off x="3723480" y="5085184"/>
            <a:ext cx="2072655" cy="14809"/>
          </a:xfrm>
          <a:prstGeom prst="straightConnector1">
            <a:avLst/>
          </a:prstGeom>
          <a:ln>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5652119" y="1700808"/>
            <a:ext cx="3168352" cy="461665"/>
          </a:xfrm>
          <a:prstGeom prst="rect">
            <a:avLst/>
          </a:prstGeom>
          <a:noFill/>
        </p:spPr>
        <p:txBody>
          <a:bodyPr wrap="square" rtlCol="0">
            <a:spAutoFit/>
          </a:bodyPr>
          <a:lstStyle/>
          <a:p>
            <a:r>
              <a:rPr lang="en-US" sz="2400" dirty="0">
                <a:solidFill>
                  <a:schemeClr val="bg1"/>
                </a:solidFill>
              </a:rPr>
              <a:t>Artificial Intelligence</a:t>
            </a:r>
          </a:p>
        </p:txBody>
      </p:sp>
      <p:sp>
        <p:nvSpPr>
          <p:cNvPr id="19" name="TextBox 18"/>
          <p:cNvSpPr txBox="1"/>
          <p:nvPr/>
        </p:nvSpPr>
        <p:spPr>
          <a:xfrm>
            <a:off x="5868143" y="2492896"/>
            <a:ext cx="2419252" cy="461665"/>
          </a:xfrm>
          <a:prstGeom prst="rect">
            <a:avLst/>
          </a:prstGeom>
          <a:noFill/>
        </p:spPr>
        <p:txBody>
          <a:bodyPr wrap="none" rtlCol="0">
            <a:spAutoFit/>
          </a:bodyPr>
          <a:lstStyle/>
          <a:p>
            <a:r>
              <a:rPr lang="en-US" sz="2400" dirty="0">
                <a:solidFill>
                  <a:schemeClr val="bg1"/>
                </a:solidFill>
              </a:rPr>
              <a:t>Machine Learning</a:t>
            </a:r>
          </a:p>
        </p:txBody>
      </p:sp>
      <p:sp>
        <p:nvSpPr>
          <p:cNvPr id="21" name="TextBox 20"/>
          <p:cNvSpPr txBox="1"/>
          <p:nvPr/>
        </p:nvSpPr>
        <p:spPr>
          <a:xfrm>
            <a:off x="6084167" y="3429000"/>
            <a:ext cx="1989647" cy="461665"/>
          </a:xfrm>
          <a:prstGeom prst="rect">
            <a:avLst/>
          </a:prstGeom>
          <a:noFill/>
        </p:spPr>
        <p:txBody>
          <a:bodyPr wrap="none" rtlCol="0">
            <a:spAutoFit/>
          </a:bodyPr>
          <a:lstStyle/>
          <a:p>
            <a:r>
              <a:rPr lang="en-US" sz="2400" dirty="0">
                <a:solidFill>
                  <a:schemeClr val="bg1"/>
                </a:solidFill>
              </a:rPr>
              <a:t>Deep Learning</a:t>
            </a:r>
          </a:p>
        </p:txBody>
      </p:sp>
      <p:sp>
        <p:nvSpPr>
          <p:cNvPr id="22" name="TextBox 21"/>
          <p:cNvSpPr txBox="1"/>
          <p:nvPr/>
        </p:nvSpPr>
        <p:spPr>
          <a:xfrm>
            <a:off x="5796136" y="4869160"/>
            <a:ext cx="3312368" cy="830997"/>
          </a:xfrm>
          <a:prstGeom prst="rect">
            <a:avLst/>
          </a:prstGeom>
          <a:noFill/>
        </p:spPr>
        <p:txBody>
          <a:bodyPr wrap="square" rtlCol="0">
            <a:spAutoFit/>
          </a:bodyPr>
          <a:lstStyle/>
          <a:p>
            <a:r>
              <a:rPr lang="en-US" sz="2400" dirty="0">
                <a:solidFill>
                  <a:schemeClr val="bg1"/>
                </a:solidFill>
              </a:rPr>
              <a:t>Generative Artificial Intelligence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ighteen.png"/>
          <p:cNvPicPr>
            <a:picLocks noGrp="1" noChangeAspect="1"/>
          </p:cNvPicPr>
          <p:nvPr>
            <p:ph idx="1"/>
          </p:nvPr>
        </p:nvPicPr>
        <p:blipFill>
          <a:blip r:embed="rId2" cstate="print"/>
          <a:stretch>
            <a:fillRect/>
          </a:stretch>
        </p:blipFill>
        <p:spPr>
          <a:xfrm>
            <a:off x="1403648" y="692696"/>
            <a:ext cx="6408712" cy="612068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9942" y="692696"/>
            <a:ext cx="3610290" cy="1018033"/>
          </a:xfrm>
        </p:spPr>
        <p:txBody>
          <a:bodyPr/>
          <a:lstStyle/>
          <a:p>
            <a:r>
              <a:rPr lang="en-US" i="1" u="sng" dirty="0">
                <a:solidFill>
                  <a:schemeClr val="tx2">
                    <a:lumMod val="60000"/>
                    <a:lumOff val="40000"/>
                  </a:schemeClr>
                </a:solidFill>
              </a:rPr>
              <a:t>JOB PROFILE</a:t>
            </a:r>
          </a:p>
        </p:txBody>
      </p:sp>
      <p:sp>
        <p:nvSpPr>
          <p:cNvPr id="3" name="Content Placeholder 2"/>
          <p:cNvSpPr>
            <a:spLocks noGrp="1"/>
          </p:cNvSpPr>
          <p:nvPr>
            <p:ph idx="1"/>
          </p:nvPr>
        </p:nvSpPr>
        <p:spPr>
          <a:xfrm>
            <a:off x="734888" y="1916832"/>
            <a:ext cx="8229600" cy="5112567"/>
          </a:xfrm>
        </p:spPr>
        <p:txBody>
          <a:bodyPr>
            <a:normAutofit lnSpcReduction="10000"/>
          </a:bodyPr>
          <a:lstStyle/>
          <a:p>
            <a:pPr>
              <a:buFont typeface="Wingdings" pitchFamily="2" charset="2"/>
              <a:buChar char="v"/>
            </a:pPr>
            <a:r>
              <a:rPr lang="en-US" sz="2400" dirty="0"/>
              <a:t>Software Engineer</a:t>
            </a:r>
          </a:p>
          <a:p>
            <a:pPr>
              <a:buFont typeface="Wingdings" pitchFamily="2" charset="2"/>
              <a:buChar char="v"/>
            </a:pPr>
            <a:r>
              <a:rPr lang="en-US" sz="2400" dirty="0"/>
              <a:t>Python Developer</a:t>
            </a:r>
          </a:p>
          <a:p>
            <a:pPr>
              <a:buFont typeface="Wingdings" pitchFamily="2" charset="2"/>
              <a:buChar char="v"/>
            </a:pPr>
            <a:r>
              <a:rPr lang="en-US" sz="2400" dirty="0"/>
              <a:t>Research Analyst</a:t>
            </a:r>
          </a:p>
          <a:p>
            <a:pPr>
              <a:buFont typeface="Wingdings" pitchFamily="2" charset="2"/>
              <a:buChar char="v"/>
            </a:pPr>
            <a:r>
              <a:rPr lang="en-US" sz="2400" dirty="0"/>
              <a:t>Data Analyst</a:t>
            </a:r>
          </a:p>
          <a:p>
            <a:pPr>
              <a:buFont typeface="Wingdings" pitchFamily="2" charset="2"/>
              <a:buChar char="v"/>
            </a:pPr>
            <a:r>
              <a:rPr lang="en-US" sz="2400" dirty="0"/>
              <a:t>Data Scientist</a:t>
            </a:r>
          </a:p>
          <a:p>
            <a:pPr>
              <a:buFont typeface="Wingdings" pitchFamily="2" charset="2"/>
              <a:buChar char="v"/>
            </a:pPr>
            <a:r>
              <a:rPr lang="en-US" sz="2400" dirty="0"/>
              <a:t>Software Developer</a:t>
            </a:r>
          </a:p>
          <a:p>
            <a:pPr>
              <a:buFont typeface="Wingdings" pitchFamily="2" charset="2"/>
              <a:buChar char="v"/>
            </a:pPr>
            <a:r>
              <a:rPr lang="en-US" sz="2400" dirty="0"/>
              <a:t>Senior Software Engineer</a:t>
            </a:r>
          </a:p>
          <a:p>
            <a:pPr>
              <a:buFont typeface="Wingdings" pitchFamily="2" charset="2"/>
              <a:buChar char="v"/>
            </a:pPr>
            <a:r>
              <a:rPr lang="en-US" sz="2400" dirty="0"/>
              <a:t>Python Senior Developer</a:t>
            </a:r>
          </a:p>
          <a:p>
            <a:pPr>
              <a:buFont typeface="Wingdings" pitchFamily="2" charset="2"/>
              <a:buChar char="v"/>
            </a:pPr>
            <a:r>
              <a:rPr lang="en-US" sz="2400" dirty="0"/>
              <a:t>Machine Learning Engineer</a:t>
            </a:r>
          </a:p>
          <a:p>
            <a:pPr>
              <a:buFont typeface="Wingdings" pitchFamily="2" charset="2"/>
              <a:buChar char="v"/>
            </a:pPr>
            <a:r>
              <a:rPr lang="en-US" sz="2400" dirty="0"/>
              <a:t>AI Researcher</a:t>
            </a:r>
          </a:p>
          <a:p>
            <a:pPr>
              <a:buFont typeface="Wingdings" pitchFamily="2" charset="2"/>
              <a:buChar char="v"/>
            </a:pPr>
            <a:r>
              <a:rPr lang="en-US" sz="2400" dirty="0"/>
              <a:t>Robotics Engineer</a:t>
            </a:r>
          </a:p>
          <a:p>
            <a:pPr>
              <a:buFont typeface="Wingdings" pitchFamily="2" charset="2"/>
              <a:buChar char="v"/>
            </a:pPr>
            <a:r>
              <a:rPr lang="en-US" sz="2400" dirty="0"/>
              <a:t>Business intelligence Engineer</a:t>
            </a:r>
          </a:p>
        </p:txBody>
      </p:sp>
      <p:sp>
        <p:nvSpPr>
          <p:cNvPr id="4" name="Oval 3">
            <a:extLst>
              <a:ext uri="{FF2B5EF4-FFF2-40B4-BE49-F238E27FC236}">
                <a16:creationId xmlns:a16="http://schemas.microsoft.com/office/drawing/2014/main" id="{BC80267D-ED93-4A50-BFEE-F8D1E726ECD4}"/>
              </a:ext>
            </a:extLst>
          </p:cNvPr>
          <p:cNvSpPr/>
          <p:nvPr/>
        </p:nvSpPr>
        <p:spPr>
          <a:xfrm>
            <a:off x="2987824" y="692696"/>
            <a:ext cx="4752528"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2348880"/>
            <a:ext cx="8763000" cy="1815882"/>
          </a:xfrm>
          <a:prstGeom prst="rect">
            <a:avLst/>
          </a:prstGeom>
        </p:spPr>
        <p:txBody>
          <a:bodyPr wrap="square">
            <a:spAutoFit/>
          </a:bodyPr>
          <a:lstStyle/>
          <a:p>
            <a:pPr algn="ctr"/>
            <a:r>
              <a:rPr lang="en-US" sz="2800" dirty="0" err="1">
                <a:solidFill>
                  <a:srgbClr val="C00000"/>
                </a:solidFill>
                <a:latin typeface="Arial Black" pitchFamily="34" charset="0"/>
              </a:rPr>
              <a:t>ThinkNEXT</a:t>
            </a:r>
            <a:r>
              <a:rPr lang="en-US" sz="2800" dirty="0">
                <a:solidFill>
                  <a:srgbClr val="C00000"/>
                </a:solidFill>
                <a:latin typeface="Arial Black" pitchFamily="34" charset="0"/>
              </a:rPr>
              <a:t> Technologies Private Limited</a:t>
            </a:r>
          </a:p>
          <a:p>
            <a:pPr algn="ctr"/>
            <a:r>
              <a:rPr lang="en-US" sz="2800" dirty="0">
                <a:solidFill>
                  <a:schemeClr val="bg1"/>
                </a:solidFill>
                <a:latin typeface="Arial Black" pitchFamily="34" charset="0"/>
              </a:rPr>
              <a:t>SCF 113, Sector 65, </a:t>
            </a:r>
            <a:r>
              <a:rPr lang="en-US" sz="2800" dirty="0" err="1">
                <a:solidFill>
                  <a:schemeClr val="bg1"/>
                </a:solidFill>
                <a:latin typeface="Arial Black" pitchFamily="34" charset="0"/>
              </a:rPr>
              <a:t>Mohali</a:t>
            </a:r>
            <a:r>
              <a:rPr lang="en-US" sz="2800" dirty="0">
                <a:solidFill>
                  <a:schemeClr val="bg1"/>
                </a:solidFill>
                <a:latin typeface="Arial Black" pitchFamily="34" charset="0"/>
              </a:rPr>
              <a:t> (Chandigarh)</a:t>
            </a:r>
          </a:p>
          <a:p>
            <a:pPr algn="ctr"/>
            <a:r>
              <a:rPr lang="en-US" sz="2800" dirty="0">
                <a:solidFill>
                  <a:schemeClr val="bg1"/>
                </a:solidFill>
                <a:latin typeface="Arial Black" pitchFamily="34" charset="0"/>
              </a:rPr>
              <a:t>   Contact: 7837401000, 7837402000 www.thinknexttraining.com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793283"/>
            <a:ext cx="7940660" cy="1018033"/>
          </a:xfrm>
        </p:spPr>
        <p:txBody>
          <a:bodyPr/>
          <a:lstStyle/>
          <a:p>
            <a:r>
              <a:rPr lang="en-US" i="1" u="sng" dirty="0">
                <a:solidFill>
                  <a:schemeClr val="tx2">
                    <a:lumMod val="60000"/>
                    <a:lumOff val="40000"/>
                  </a:schemeClr>
                </a:solidFill>
              </a:rPr>
              <a:t>ARTIFICIAL INTELLIGENCE</a:t>
            </a:r>
          </a:p>
        </p:txBody>
      </p:sp>
      <p:sp>
        <p:nvSpPr>
          <p:cNvPr id="3" name="Content Placeholder 2"/>
          <p:cNvSpPr>
            <a:spLocks noGrp="1"/>
          </p:cNvSpPr>
          <p:nvPr>
            <p:ph idx="1"/>
          </p:nvPr>
        </p:nvSpPr>
        <p:spPr/>
        <p:txBody>
          <a:bodyPr/>
          <a:lstStyle/>
          <a:p>
            <a:r>
              <a:rPr lang="en-US" dirty="0"/>
              <a:t>What is an AI?</a:t>
            </a:r>
          </a:p>
          <a:p>
            <a:endParaRPr lang="en-US" dirty="0"/>
          </a:p>
        </p:txBody>
      </p:sp>
      <p:sp>
        <p:nvSpPr>
          <p:cNvPr id="4" name="Oval 3"/>
          <p:cNvSpPr/>
          <p:nvPr/>
        </p:nvSpPr>
        <p:spPr>
          <a:xfrm>
            <a:off x="1297491" y="2636912"/>
            <a:ext cx="4104456" cy="3888432"/>
          </a:xfrm>
          <a:prstGeom prst="ellipse">
            <a:avLst/>
          </a:prstGeom>
          <a:solidFill>
            <a:srgbClr val="0C06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n w="12700">
                  <a:solidFill>
                    <a:schemeClr val="tx2">
                      <a:satMod val="155000"/>
                    </a:schemeClr>
                  </a:solidFill>
                  <a:prstDash val="solid"/>
                </a:ln>
                <a:solidFill>
                  <a:schemeClr val="bg1"/>
                </a:solidFill>
                <a:effectLst>
                  <a:outerShdw blurRad="38100" dist="38100" dir="2700000" algn="tl">
                    <a:srgbClr val="000000">
                      <a:alpha val="43137"/>
                    </a:srgbClr>
                  </a:outerShdw>
                </a:effectLst>
              </a:rPr>
              <a:t>AI Application is to do something without human interaction</a:t>
            </a:r>
          </a:p>
        </p:txBody>
      </p:sp>
      <p:pic>
        <p:nvPicPr>
          <p:cNvPr id="7" name="Picture 6">
            <a:extLst>
              <a:ext uri="{FF2B5EF4-FFF2-40B4-BE49-F238E27FC236}">
                <a16:creationId xmlns:a16="http://schemas.microsoft.com/office/drawing/2014/main" id="{4727280E-EA0E-45DE-900D-F3811392149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73" b="93750" l="9476" r="89718">
                        <a14:foregroundMark x1="20766" y1="53629" x2="20766" y2="53629"/>
                        <a14:foregroundMark x1="20161" y1="51815" x2="19758" y2="48992"/>
                        <a14:foregroundMark x1="18145" y1="48992" x2="20968" y2="48992"/>
                        <a14:foregroundMark x1="18952" y1="48790" x2="21169" y2="48589"/>
                        <a14:foregroundMark x1="23790" y1="43347" x2="22177" y2="47379"/>
                        <a14:foregroundMark x1="30847" y1="21169" x2="37097" y2="14919"/>
                        <a14:foregroundMark x1="30645" y1="20565" x2="41734" y2="10081"/>
                        <a14:foregroundMark x1="59274" y1="10282" x2="48185" y2="9274"/>
                        <a14:foregroundMark x1="39516" y1="88911" x2="40524" y2="78024"/>
                        <a14:foregroundMark x1="38105" y1="90726" x2="41935" y2="90927"/>
                        <a14:foregroundMark x1="37702" y1="93548" x2="43952" y2="93750"/>
                        <a14:foregroundMark x1="55444" y1="92944" x2="61895" y2="93347"/>
                      </a14:backgroundRemoval>
                    </a14:imgEffect>
                  </a14:imgLayer>
                </a14:imgProps>
              </a:ext>
              <a:ext uri="{28A0092B-C50C-407E-A947-70E740481C1C}">
                <a14:useLocalDpi xmlns:a14="http://schemas.microsoft.com/office/drawing/2010/main" val="0"/>
              </a:ext>
            </a:extLst>
          </a:blip>
          <a:stretch>
            <a:fillRect/>
          </a:stretch>
        </p:blipFill>
        <p:spPr>
          <a:xfrm>
            <a:off x="5431093" y="2636911"/>
            <a:ext cx="3427805" cy="3427805"/>
          </a:xfrm>
          <a:prstGeom prst="rect">
            <a:avLst/>
          </a:prstGeom>
        </p:spPr>
      </p:pic>
      <p:sp>
        <p:nvSpPr>
          <p:cNvPr id="8" name="Oval 7">
            <a:extLst>
              <a:ext uri="{FF2B5EF4-FFF2-40B4-BE49-F238E27FC236}">
                <a16:creationId xmlns:a16="http://schemas.microsoft.com/office/drawing/2014/main" id="{7FEF9F3D-8BE6-4459-982E-F3A17A324CCC}"/>
              </a:ext>
            </a:extLst>
          </p:cNvPr>
          <p:cNvSpPr/>
          <p:nvPr/>
        </p:nvSpPr>
        <p:spPr>
          <a:xfrm>
            <a:off x="2555776" y="793283"/>
            <a:ext cx="5688632" cy="121047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904" y="764704"/>
            <a:ext cx="3538282" cy="1018033"/>
          </a:xfrm>
        </p:spPr>
        <p:txBody>
          <a:bodyPr/>
          <a:lstStyle/>
          <a:p>
            <a:r>
              <a:rPr lang="en-US" i="1" u="sng" dirty="0">
                <a:solidFill>
                  <a:schemeClr val="tx2">
                    <a:lumMod val="60000"/>
                    <a:lumOff val="40000"/>
                  </a:schemeClr>
                </a:solidFill>
              </a:rPr>
              <a:t>AI APPLICATIONS</a:t>
            </a:r>
          </a:p>
        </p:txBody>
      </p:sp>
      <p:sp>
        <p:nvSpPr>
          <p:cNvPr id="3" name="Content Placeholder 2"/>
          <p:cNvSpPr>
            <a:spLocks noGrp="1"/>
          </p:cNvSpPr>
          <p:nvPr>
            <p:ph idx="1"/>
          </p:nvPr>
        </p:nvSpPr>
        <p:spPr>
          <a:xfrm>
            <a:off x="518864" y="2143397"/>
            <a:ext cx="8229600" cy="4525963"/>
          </a:xfrm>
        </p:spPr>
        <p:txBody>
          <a:bodyPr>
            <a:normAutofit fontScale="92500" lnSpcReduction="10000"/>
          </a:bodyPr>
          <a:lstStyle/>
          <a:p>
            <a:r>
              <a:rPr lang="en-US" u="sng" dirty="0">
                <a:solidFill>
                  <a:srgbClr val="FF0000"/>
                </a:solidFill>
              </a:rPr>
              <a:t>Healthcare:</a:t>
            </a:r>
            <a:r>
              <a:rPr lang="en-US" dirty="0"/>
              <a:t> </a:t>
            </a:r>
          </a:p>
          <a:p>
            <a:pPr>
              <a:buNone/>
            </a:pPr>
            <a:r>
              <a:rPr lang="en-US" dirty="0"/>
              <a:t>         Diagnosis, personalized medicine.</a:t>
            </a:r>
          </a:p>
          <a:p>
            <a:r>
              <a:rPr lang="en-US" u="sng" dirty="0">
                <a:solidFill>
                  <a:srgbClr val="FF0000"/>
                </a:solidFill>
              </a:rPr>
              <a:t>Finance:</a:t>
            </a:r>
            <a:r>
              <a:rPr lang="en-US" dirty="0"/>
              <a:t> </a:t>
            </a:r>
          </a:p>
          <a:p>
            <a:pPr>
              <a:buNone/>
            </a:pPr>
            <a:r>
              <a:rPr lang="en-US" dirty="0"/>
              <a:t>         Fraud detection, algorithmic trading.</a:t>
            </a:r>
          </a:p>
          <a:p>
            <a:r>
              <a:rPr lang="en-US" u="sng" dirty="0">
                <a:solidFill>
                  <a:srgbClr val="FF0000"/>
                </a:solidFill>
              </a:rPr>
              <a:t>Automotive:</a:t>
            </a:r>
          </a:p>
          <a:p>
            <a:pPr>
              <a:buNone/>
            </a:pPr>
            <a:r>
              <a:rPr lang="en-US" dirty="0"/>
              <a:t>         Autonomous vehicles.</a:t>
            </a:r>
          </a:p>
          <a:p>
            <a:r>
              <a:rPr lang="en-US" u="sng" dirty="0">
                <a:solidFill>
                  <a:srgbClr val="FF0000"/>
                </a:solidFill>
              </a:rPr>
              <a:t>Technology:</a:t>
            </a:r>
          </a:p>
          <a:p>
            <a:pPr>
              <a:buNone/>
            </a:pPr>
            <a:r>
              <a:rPr lang="en-US" dirty="0">
                <a:solidFill>
                  <a:srgbClr val="FF0000"/>
                </a:solidFill>
              </a:rPr>
              <a:t>         </a:t>
            </a:r>
            <a:r>
              <a:rPr lang="en-US" dirty="0"/>
              <a:t>Natural language processing, virtual assistants.</a:t>
            </a:r>
          </a:p>
          <a:p>
            <a:r>
              <a:rPr lang="en-US" u="sng" dirty="0">
                <a:solidFill>
                  <a:srgbClr val="FF0000"/>
                </a:solidFill>
              </a:rPr>
              <a:t>Industry: </a:t>
            </a:r>
          </a:p>
          <a:p>
            <a:pPr>
              <a:buNone/>
            </a:pPr>
            <a:r>
              <a:rPr lang="en-US" dirty="0">
                <a:solidFill>
                  <a:srgbClr val="FF0000"/>
                </a:solidFill>
              </a:rPr>
              <a:t>         </a:t>
            </a:r>
            <a:r>
              <a:rPr lang="en-US" dirty="0"/>
              <a:t>Robotics, process automation.</a:t>
            </a:r>
          </a:p>
        </p:txBody>
      </p:sp>
      <p:sp>
        <p:nvSpPr>
          <p:cNvPr id="4" name="Oval 3">
            <a:extLst>
              <a:ext uri="{FF2B5EF4-FFF2-40B4-BE49-F238E27FC236}">
                <a16:creationId xmlns:a16="http://schemas.microsoft.com/office/drawing/2014/main" id="{80C9C6FD-09F8-4598-92BE-8776D7657242}"/>
              </a:ext>
            </a:extLst>
          </p:cNvPr>
          <p:cNvSpPr/>
          <p:nvPr/>
        </p:nvSpPr>
        <p:spPr>
          <a:xfrm>
            <a:off x="3131840" y="826791"/>
            <a:ext cx="4824536" cy="10180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813157"/>
            <a:ext cx="4144403" cy="1018033"/>
          </a:xfrm>
        </p:spPr>
        <p:txBody>
          <a:bodyPr/>
          <a:lstStyle/>
          <a:p>
            <a:r>
              <a:rPr lang="en-US" i="1" u="sng" dirty="0">
                <a:solidFill>
                  <a:schemeClr val="tx2">
                    <a:lumMod val="60000"/>
                    <a:lumOff val="40000"/>
                  </a:schemeClr>
                </a:solidFill>
              </a:rPr>
              <a:t>AI Applications</a:t>
            </a:r>
          </a:p>
        </p:txBody>
      </p:sp>
      <p:pic>
        <p:nvPicPr>
          <p:cNvPr id="4" name="Content Placeholder 3" descr="Fourth.png"/>
          <p:cNvPicPr>
            <a:picLocks noGrp="1" noChangeAspect="1"/>
          </p:cNvPicPr>
          <p:nvPr>
            <p:ph idx="1"/>
          </p:nvPr>
        </p:nvPicPr>
        <p:blipFill>
          <a:blip r:embed="rId2" cstate="print"/>
          <a:stretch>
            <a:fillRect/>
          </a:stretch>
        </p:blipFill>
        <p:spPr>
          <a:xfrm>
            <a:off x="5261694" y="2003754"/>
            <a:ext cx="3240360" cy="2160240"/>
          </a:xfrm>
          <a:prstGeom prst="roundRect">
            <a:avLst>
              <a:gd name="adj" fmla="val 8594"/>
            </a:avLst>
          </a:prstGeom>
          <a:solidFill>
            <a:srgbClr val="FFFFFF">
              <a:shade val="85000"/>
            </a:srgbClr>
          </a:solidFill>
          <a:ln>
            <a:solidFill>
              <a:srgbClr val="FFFFFF"/>
            </a:solidFill>
          </a:ln>
          <a:effectLst>
            <a:reflection blurRad="12700" stA="58000" endPos="28000" dist="5000" dir="5400000" sy="-100000" algn="bl" rotWithShape="0"/>
          </a:effectLst>
        </p:spPr>
      </p:pic>
      <p:pic>
        <p:nvPicPr>
          <p:cNvPr id="5" name="Picture 4" descr="Fifth.png"/>
          <p:cNvPicPr>
            <a:picLocks noChangeAspect="1"/>
          </p:cNvPicPr>
          <p:nvPr/>
        </p:nvPicPr>
        <p:blipFill>
          <a:blip r:embed="rId3" cstate="print"/>
          <a:stretch>
            <a:fillRect/>
          </a:stretch>
        </p:blipFill>
        <p:spPr>
          <a:xfrm>
            <a:off x="2843808" y="4941167"/>
            <a:ext cx="3948286" cy="931111"/>
          </a:xfrm>
          <a:prstGeom prst="roundRect">
            <a:avLst>
              <a:gd name="adj" fmla="val 8594"/>
            </a:avLst>
          </a:prstGeom>
          <a:solidFill>
            <a:srgbClr val="FFFFFF">
              <a:shade val="85000"/>
            </a:srgbClr>
          </a:solidFill>
          <a:ln>
            <a:noFill/>
          </a:ln>
          <a:effectLst>
            <a:reflection blurRad="38100" stA="41000" endPos="34000" dist="5000" dir="5400000" sy="-100000" algn="bl" rotWithShape="0"/>
          </a:effectLst>
        </p:spPr>
      </p:pic>
      <p:pic>
        <p:nvPicPr>
          <p:cNvPr id="7" name="Picture 6">
            <a:extLst>
              <a:ext uri="{FF2B5EF4-FFF2-40B4-BE49-F238E27FC236}">
                <a16:creationId xmlns:a16="http://schemas.microsoft.com/office/drawing/2014/main" id="{48684DA4-F245-4175-A6B0-6902547879F8}"/>
              </a:ext>
            </a:extLst>
          </p:cNvPr>
          <p:cNvPicPr>
            <a:picLocks noChangeAspect="1"/>
          </p:cNvPicPr>
          <p:nvPr/>
        </p:nvPicPr>
        <p:blipFill rotWithShape="1">
          <a:blip r:embed="rId4">
            <a:extLst>
              <a:ext uri="{28A0092B-C50C-407E-A947-70E740481C1C}">
                <a14:useLocalDpi xmlns:a14="http://schemas.microsoft.com/office/drawing/2010/main" val="0"/>
              </a:ext>
            </a:extLst>
          </a:blip>
          <a:srcRect l="4717" r="3149" b="52574"/>
          <a:stretch/>
        </p:blipFill>
        <p:spPr>
          <a:xfrm>
            <a:off x="641946" y="2219777"/>
            <a:ext cx="3755981" cy="1944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Oval 7">
            <a:extLst>
              <a:ext uri="{FF2B5EF4-FFF2-40B4-BE49-F238E27FC236}">
                <a16:creationId xmlns:a16="http://schemas.microsoft.com/office/drawing/2014/main" id="{8F4A3F36-C3C4-4D52-B397-2E2488F41046}"/>
              </a:ext>
            </a:extLst>
          </p:cNvPr>
          <p:cNvSpPr/>
          <p:nvPr/>
        </p:nvSpPr>
        <p:spPr>
          <a:xfrm>
            <a:off x="2195736" y="836712"/>
            <a:ext cx="4824536" cy="10180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un\Desktop\New folder\AIpresent\AI5.jpg"/>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un\Desktop\New folder\AIpresent\AI4.jpg"/>
          <p:cNvPicPr>
            <a:picLocks noChangeAspect="1" noChangeArrowheads="1"/>
          </p:cNvPicPr>
          <p:nvPr/>
        </p:nvPicPr>
        <p:blipFill rotWithShape="1">
          <a:blip r:embed="rId2" cstate="print"/>
          <a:srcRect l="4228" r="3542" b="13787"/>
          <a:stretch/>
        </p:blipFill>
        <p:spPr bwMode="auto">
          <a:xfrm>
            <a:off x="0" y="1916833"/>
            <a:ext cx="9144000" cy="494116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904" y="651731"/>
            <a:ext cx="2890210" cy="1018033"/>
          </a:xfrm>
        </p:spPr>
        <p:txBody>
          <a:bodyPr>
            <a:normAutofit/>
          </a:bodyPr>
          <a:lstStyle/>
          <a:p>
            <a:r>
              <a:rPr lang="en-US" i="1" u="sng" dirty="0">
                <a:solidFill>
                  <a:schemeClr val="tx2">
                    <a:lumMod val="60000"/>
                    <a:lumOff val="40000"/>
                  </a:schemeClr>
                </a:solidFill>
              </a:rPr>
              <a:t>TYPES OF AI</a:t>
            </a:r>
          </a:p>
        </p:txBody>
      </p:sp>
      <p:sp>
        <p:nvSpPr>
          <p:cNvPr id="3" name="Content Placeholder 2"/>
          <p:cNvSpPr>
            <a:spLocks noGrp="1"/>
          </p:cNvSpPr>
          <p:nvPr>
            <p:ph idx="1"/>
          </p:nvPr>
        </p:nvSpPr>
        <p:spPr/>
        <p:txBody>
          <a:bodyPr/>
          <a:lstStyle/>
          <a:p>
            <a:r>
              <a:rPr lang="en-US" u="sng" dirty="0">
                <a:solidFill>
                  <a:srgbClr val="FF0000"/>
                </a:solidFill>
                <a:latin typeface="Arial Rounded MT Bold" pitchFamily="34" charset="0"/>
              </a:rPr>
              <a:t>Narrow AI (Weak AI): </a:t>
            </a:r>
          </a:p>
          <a:p>
            <a:pPr>
              <a:buNone/>
            </a:pPr>
            <a:r>
              <a:rPr lang="en-US" dirty="0"/>
              <a:t>           Designed for a specific task (e.g., voice assistants).</a:t>
            </a:r>
          </a:p>
          <a:p>
            <a:pPr>
              <a:buNone/>
            </a:pPr>
            <a:endParaRPr lang="en-US" dirty="0"/>
          </a:p>
          <a:p>
            <a:r>
              <a:rPr lang="en-US" u="sng" dirty="0">
                <a:solidFill>
                  <a:srgbClr val="FF0000"/>
                </a:solidFill>
                <a:latin typeface="Arial Rounded MT Bold" pitchFamily="34" charset="0"/>
              </a:rPr>
              <a:t>General AI (Strong AI):</a:t>
            </a:r>
          </a:p>
          <a:p>
            <a:pPr>
              <a:buNone/>
            </a:pPr>
            <a:r>
              <a:rPr lang="en-US" dirty="0"/>
              <a:t>           Capable of understanding, learning, and applying knowledge across various tasks (still a theoretical concept).</a:t>
            </a:r>
          </a:p>
        </p:txBody>
      </p:sp>
      <p:sp>
        <p:nvSpPr>
          <p:cNvPr id="4" name="Oval 3">
            <a:extLst>
              <a:ext uri="{FF2B5EF4-FFF2-40B4-BE49-F238E27FC236}">
                <a16:creationId xmlns:a16="http://schemas.microsoft.com/office/drawing/2014/main" id="{F2D0A5E3-259E-42BF-8A54-1A002D781829}"/>
              </a:ext>
            </a:extLst>
          </p:cNvPr>
          <p:cNvSpPr/>
          <p:nvPr/>
        </p:nvSpPr>
        <p:spPr>
          <a:xfrm>
            <a:off x="2843808" y="620688"/>
            <a:ext cx="504056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un\Desktop\SD2.gif"/>
          <p:cNvPicPr>
            <a:picLocks noGrp="1" noChangeAspect="1" noChangeArrowheads="1" noCrop="1"/>
          </p:cNvPicPr>
          <p:nvPr>
            <p:ph idx="1"/>
          </p:nvPr>
        </p:nvPicPr>
        <p:blipFill>
          <a:blip r:embed="rId2" cstate="print"/>
          <a:stretch>
            <a:fillRect/>
          </a:stretch>
        </p:blipFill>
        <p:spPr bwMode="auto">
          <a:xfrm>
            <a:off x="467544" y="2925971"/>
            <a:ext cx="8407631" cy="3744416"/>
          </a:xfrm>
          <a:prstGeom prst="rect">
            <a:avLst/>
          </a:prstGeom>
          <a:noFill/>
        </p:spPr>
      </p:pic>
      <p:sp>
        <p:nvSpPr>
          <p:cNvPr id="5" name="object 2"/>
          <p:cNvSpPr txBox="1">
            <a:spLocks/>
          </p:cNvSpPr>
          <p:nvPr/>
        </p:nvSpPr>
        <p:spPr>
          <a:xfrm rot="245163">
            <a:off x="-2625863" y="3727847"/>
            <a:ext cx="8401755" cy="382156"/>
          </a:xfrm>
          <a:prstGeom prst="rect">
            <a:avLst/>
          </a:prstGeom>
        </p:spPr>
        <p:txBody>
          <a:bodyPr vert="horz" wrap="square" lIns="0" tIns="12700" rIns="0" bIns="0" rtlCol="0" anchor="ctr">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2400" b="0" i="0" u="none" strike="noStrike" kern="1200" cap="none" spc="-5" normalizeH="0" baseline="0" noProof="0" dirty="0">
              <a:ln>
                <a:noFill/>
              </a:ln>
              <a:solidFill>
                <a:schemeClr val="tx1"/>
              </a:solidFill>
              <a:effectLst/>
              <a:uLnTx/>
              <a:uFillTx/>
              <a:latin typeface="+mj-lt"/>
              <a:ea typeface="+mj-ea"/>
              <a:cs typeface="+mj-cs"/>
            </a:endParaRPr>
          </a:p>
        </p:txBody>
      </p:sp>
      <p:sp>
        <p:nvSpPr>
          <p:cNvPr id="6" name="object 5"/>
          <p:cNvSpPr txBox="1"/>
          <p:nvPr/>
        </p:nvSpPr>
        <p:spPr>
          <a:xfrm>
            <a:off x="9624537" y="8089685"/>
            <a:ext cx="181360" cy="279353"/>
          </a:xfrm>
          <a:prstGeom prst="rect">
            <a:avLst/>
          </a:prstGeom>
        </p:spPr>
        <p:txBody>
          <a:bodyPr vert="horz" wrap="square" lIns="0" tIns="0" rIns="0" bIns="0" rtlCol="0">
            <a:spAutoFit/>
          </a:bodyPr>
          <a:lstStyle/>
          <a:p>
            <a:pPr marL="25400">
              <a:lnSpc>
                <a:spcPts val="2130"/>
              </a:lnSpc>
            </a:pPr>
            <a:fld id="{81D60167-4931-47E6-BA6A-407CBD079E47}" type="slidenum">
              <a:rPr sz="1800" b="1" dirty="0">
                <a:solidFill>
                  <a:srgbClr val="FFFFFF"/>
                </a:solidFill>
                <a:latin typeface="DejaVu Sans"/>
                <a:cs typeface="DejaVu Sans"/>
              </a:rPr>
              <a:pPr marL="25400">
                <a:lnSpc>
                  <a:spcPts val="2130"/>
                </a:lnSpc>
              </a:pPr>
              <a:t>9</a:t>
            </a:fld>
            <a:endParaRPr sz="1800">
              <a:latin typeface="DejaVu Sans"/>
              <a:cs typeface="DejaVu Sans"/>
            </a:endParaRPr>
          </a:p>
        </p:txBody>
      </p:sp>
      <p:sp>
        <p:nvSpPr>
          <p:cNvPr id="7" name="TextBox 6"/>
          <p:cNvSpPr txBox="1"/>
          <p:nvPr/>
        </p:nvSpPr>
        <p:spPr>
          <a:xfrm>
            <a:off x="467544" y="1724615"/>
            <a:ext cx="8208912" cy="1200329"/>
          </a:xfrm>
          <a:prstGeom prst="rect">
            <a:avLst/>
          </a:prstGeom>
          <a:noFill/>
        </p:spPr>
        <p:txBody>
          <a:bodyPr wrap="square" rtlCol="0">
            <a:spAutoFit/>
          </a:bodyPr>
          <a:lstStyle/>
          <a:p>
            <a:r>
              <a:rPr lang="en-US" sz="2400" b="1" spc="-5" dirty="0">
                <a:solidFill>
                  <a:schemeClr val="bg1"/>
                </a:solidFill>
              </a:rPr>
              <a:t>Comma. Ai's approach to AI for self driving cars is based on agent that learns to clone behaviors and plans maneuvers by simulating the future events in the road</a:t>
            </a:r>
            <a:endParaRPr lang="en-US" sz="2400" b="1" dirty="0">
              <a:solidFill>
                <a:schemeClr val="bg1"/>
              </a:solidFill>
            </a:endParaRPr>
          </a:p>
        </p:txBody>
      </p:sp>
    </p:spTree>
  </p:cSld>
  <p:clrMapOvr>
    <a:masterClrMapping/>
  </p:clrMapOvr>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E3EA5643-D758-4262-85D5-104710F0ABAE}" vid="{16875FC8-EFA9-4694-AC15-29C8736E4AB6}"/>
    </a:ext>
  </a:extLst>
</a:theme>
</file>

<file path=ppt/theme/theme2.xml><?xml version="1.0" encoding="utf-8"?>
<a:theme xmlns:a="http://schemas.openxmlformats.org/drawingml/2006/main" name="1_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E3EA5643-D758-4262-85D5-104710F0ABAE}" vid="{16875FC8-EFA9-4694-AC15-29C8736E4AB6}"/>
    </a:ext>
  </a:extLst>
</a:theme>
</file>

<file path=docProps/app.xml><?xml version="1.0" encoding="utf-8"?>
<Properties xmlns="http://schemas.openxmlformats.org/officeDocument/2006/extended-properties" xmlns:vt="http://schemas.openxmlformats.org/officeDocument/2006/docPropsVTypes">
  <Template>Theme2</Template>
  <TotalTime>2080</TotalTime>
  <Words>458</Words>
  <Application>Microsoft Office PowerPoint</Application>
  <PresentationFormat>On-screen Show (4:3)</PresentationFormat>
  <Paragraphs>90</Paragraphs>
  <Slides>22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Arial Black</vt:lpstr>
      <vt:lpstr>Arial Rounded MT Bold</vt:lpstr>
      <vt:lpstr>Calibri</vt:lpstr>
      <vt:lpstr>Comic Sans MS</vt:lpstr>
      <vt:lpstr>DejaVu Sans</vt:lpstr>
      <vt:lpstr>Wingdings</vt:lpstr>
      <vt:lpstr>Theme2</vt:lpstr>
      <vt:lpstr>1_Theme2</vt:lpstr>
      <vt:lpstr>Artificial Intelligence &amp; Data Science Using Python</vt:lpstr>
      <vt:lpstr>PowerPoint Presentation</vt:lpstr>
      <vt:lpstr>ARTIFICIAL INTELLIGENCE</vt:lpstr>
      <vt:lpstr>AI APPLICATIONS</vt:lpstr>
      <vt:lpstr>AI Applications</vt:lpstr>
      <vt:lpstr>PowerPoint Presentation</vt:lpstr>
      <vt:lpstr>PowerPoint Presentation</vt:lpstr>
      <vt:lpstr>TYPES OF AI</vt:lpstr>
      <vt:lpstr>PowerPoint Presentation</vt:lpstr>
      <vt:lpstr>MACHINE LEARNING</vt:lpstr>
      <vt:lpstr>PowerPoint Presentation</vt:lpstr>
      <vt:lpstr>SUPERVISED ML</vt:lpstr>
      <vt:lpstr>UNSUPERVISED ML</vt:lpstr>
      <vt:lpstr>REINFORCEMENT ML</vt:lpstr>
      <vt:lpstr>DEEP LEARNING</vt:lpstr>
      <vt:lpstr>GENERATIVE AI</vt:lpstr>
      <vt:lpstr>GAI APPLICATIONS</vt:lpstr>
      <vt:lpstr>DATA SCIENCE</vt:lpstr>
      <vt:lpstr>DATA SCIENCE</vt:lpstr>
      <vt:lpstr>PowerPoint Presentation</vt:lpstr>
      <vt:lpstr>JOB PROFILE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Data Science Using Python</dc:title>
  <dc:creator>Nitika goyal</dc:creator>
  <cp:lastModifiedBy>Tushar Devkaran</cp:lastModifiedBy>
  <cp:revision>84</cp:revision>
  <dcterms:created xsi:type="dcterms:W3CDTF">2024-01-15T11:00:36Z</dcterms:created>
  <dcterms:modified xsi:type="dcterms:W3CDTF">2025-03-30T03:59:00Z</dcterms:modified>
</cp:coreProperties>
</file>